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81"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00CC00"/>
    <a:srgbClr val="00FF00"/>
    <a:srgbClr val="CCCC00"/>
    <a:srgbClr val="FF66CC"/>
    <a:srgbClr val="00FFFF"/>
    <a:srgbClr val="CC0000"/>
    <a:srgbClr val="0B07B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0" d="100"/>
          <a:sy n="80" d="100"/>
        </p:scale>
        <p:origin x="-102" y="-60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6A62712-A026-46E1-8BAF-659A7337FBF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0F50A6A7-A149-4231-8EDE-BD5017458F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73928839-0B7B-4A64-B090-0FE128A19EF5}"/>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5" name="Нижний колонтитул 4">
            <a:extLst>
              <a:ext uri="{FF2B5EF4-FFF2-40B4-BE49-F238E27FC236}">
                <a16:creationId xmlns:a16="http://schemas.microsoft.com/office/drawing/2014/main" xmlns="" id="{EB15D220-4570-48EF-8EEE-5B661C1F2682}"/>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F5BE6DF3-D415-4B85-AB4B-2721BEB18B48}"/>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1898490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DA5298D-FB74-450D-BC54-84EA59BBB27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A33D0BB9-192D-4B57-8F06-3C4B989E842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ABD03E6-6F39-4FFA-94D4-26137A150451}"/>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5" name="Нижний колонтитул 4">
            <a:extLst>
              <a:ext uri="{FF2B5EF4-FFF2-40B4-BE49-F238E27FC236}">
                <a16:creationId xmlns:a16="http://schemas.microsoft.com/office/drawing/2014/main" xmlns="" id="{9BF5029F-D179-4FD2-B6FA-24AB0699D1EC}"/>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BB51E01A-980A-47F0-9290-61881E1BEDB1}"/>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303257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0A9C3183-01B8-4E00-9B19-D099D25861C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779ABADC-6F35-441B-9041-6DD6A3DB6B1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177B9B0-F071-4CE7-A2DF-331D1A4C6932}"/>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5" name="Нижний колонтитул 4">
            <a:extLst>
              <a:ext uri="{FF2B5EF4-FFF2-40B4-BE49-F238E27FC236}">
                <a16:creationId xmlns:a16="http://schemas.microsoft.com/office/drawing/2014/main" xmlns="" id="{69D94CD0-57FA-483D-892E-E05A0E6038B2}"/>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CA022628-7783-4BC8-8AA8-024000658D7F}"/>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86003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61FC01A-D4FB-472E-BFC7-D2B46BD628B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A23515B3-CCEF-496B-AE58-98C34FD0E65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1D9F134-05FD-4A09-BA9C-B0A9B222453A}"/>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5" name="Нижний колонтитул 4">
            <a:extLst>
              <a:ext uri="{FF2B5EF4-FFF2-40B4-BE49-F238E27FC236}">
                <a16:creationId xmlns:a16="http://schemas.microsoft.com/office/drawing/2014/main" xmlns="" id="{1CD2E5D6-CFC4-454D-8BD9-72B5D1161D77}"/>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1682BCDD-B96F-44D5-B6B7-60DDFFFD9DCC}"/>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1800346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1A98D55-96A8-45ED-910B-A43AB2DB140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92C20531-91F0-4106-97CE-293C006E1F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8788E1AE-8D50-49C6-BB04-48F305D859CE}"/>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5" name="Нижний колонтитул 4">
            <a:extLst>
              <a:ext uri="{FF2B5EF4-FFF2-40B4-BE49-F238E27FC236}">
                <a16:creationId xmlns:a16="http://schemas.microsoft.com/office/drawing/2014/main" xmlns="" id="{EE9C6360-DAC3-4D36-9EA4-935C9F1EAF67}"/>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xmlns="" id="{37C1285B-EEC1-4AB2-8DA5-2558940F17A8}"/>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158438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1175311-B832-4EBD-8BDD-80227564F6A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4115EE98-5E6A-4C3A-B12B-D93EE22C6C5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BDAD3547-877B-4B87-80D1-6F53DEBEA49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79A236B0-46CD-42C5-912E-D7F9891F5EE0}"/>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6" name="Нижний колонтитул 5">
            <a:extLst>
              <a:ext uri="{FF2B5EF4-FFF2-40B4-BE49-F238E27FC236}">
                <a16:creationId xmlns:a16="http://schemas.microsoft.com/office/drawing/2014/main" xmlns="" id="{B3122D23-6D4F-43FD-AEFC-5F8ECD4B050E}"/>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xmlns="" id="{CA55E2C8-368A-4E02-B86D-3F735561E687}"/>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196280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682C398-868F-49DC-B88C-EA58A8331A2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6FB0476C-229C-4153-867D-A5E09E88B7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9023394E-62D8-4F3B-8CDF-F8908AF65D6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C168121D-7937-4779-85DA-268E70A208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D328E897-528D-473D-AF48-24D373D9758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0B69A545-8C88-4148-A30F-BECC7AFEEB0A}"/>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8" name="Нижний колонтитул 7">
            <a:extLst>
              <a:ext uri="{FF2B5EF4-FFF2-40B4-BE49-F238E27FC236}">
                <a16:creationId xmlns:a16="http://schemas.microsoft.com/office/drawing/2014/main" xmlns="" id="{62939799-9FDF-4292-9492-240C11776C70}"/>
              </a:ext>
            </a:extLst>
          </p:cNvPr>
          <p:cNvSpPr>
            <a:spLocks noGrp="1"/>
          </p:cNvSpPr>
          <p:nvPr>
            <p:ph type="ftr" sz="quarter" idx="11"/>
          </p:nvPr>
        </p:nvSpPr>
        <p:spPr/>
        <p:txBody>
          <a:bodyPr/>
          <a:lstStyle/>
          <a:p>
            <a:endParaRPr lang="ru-RU" dirty="0"/>
          </a:p>
        </p:txBody>
      </p:sp>
      <p:sp>
        <p:nvSpPr>
          <p:cNvPr id="9" name="Номер слайда 8">
            <a:extLst>
              <a:ext uri="{FF2B5EF4-FFF2-40B4-BE49-F238E27FC236}">
                <a16:creationId xmlns:a16="http://schemas.microsoft.com/office/drawing/2014/main" xmlns="" id="{B38FF689-9801-488A-AE0E-291B202905D4}"/>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1390974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54B072F-F421-46EF-948B-5C1D73FB0A9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AE81262C-D18D-4A64-8DBF-2E196268EB6C}"/>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4" name="Нижний колонтитул 3">
            <a:extLst>
              <a:ext uri="{FF2B5EF4-FFF2-40B4-BE49-F238E27FC236}">
                <a16:creationId xmlns:a16="http://schemas.microsoft.com/office/drawing/2014/main" xmlns="" id="{D8D39A96-94C7-4C8B-8927-F93712A7C7B3}"/>
              </a:ext>
            </a:extLst>
          </p:cNvPr>
          <p:cNvSpPr>
            <a:spLocks noGrp="1"/>
          </p:cNvSpPr>
          <p:nvPr>
            <p:ph type="ftr" sz="quarter" idx="11"/>
          </p:nvPr>
        </p:nvSpPr>
        <p:spPr/>
        <p:txBody>
          <a:bodyPr/>
          <a:lstStyle/>
          <a:p>
            <a:endParaRPr lang="ru-RU" dirty="0"/>
          </a:p>
        </p:txBody>
      </p:sp>
      <p:sp>
        <p:nvSpPr>
          <p:cNvPr id="5" name="Номер слайда 4">
            <a:extLst>
              <a:ext uri="{FF2B5EF4-FFF2-40B4-BE49-F238E27FC236}">
                <a16:creationId xmlns:a16="http://schemas.microsoft.com/office/drawing/2014/main" xmlns="" id="{91DBCA9C-66BC-4C49-9633-02F9734A8C5A}"/>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2500847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60A403B0-DC2B-479D-A743-41D6F3412D0F}"/>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3" name="Нижний колонтитул 2">
            <a:extLst>
              <a:ext uri="{FF2B5EF4-FFF2-40B4-BE49-F238E27FC236}">
                <a16:creationId xmlns:a16="http://schemas.microsoft.com/office/drawing/2014/main" xmlns="" id="{5F3B49E1-0054-49CB-AAA9-DF9D0EE3A515}"/>
              </a:ext>
            </a:extLst>
          </p:cNvPr>
          <p:cNvSpPr>
            <a:spLocks noGrp="1"/>
          </p:cNvSpPr>
          <p:nvPr>
            <p:ph type="ftr" sz="quarter" idx="11"/>
          </p:nvPr>
        </p:nvSpPr>
        <p:spPr/>
        <p:txBody>
          <a:bodyPr/>
          <a:lstStyle/>
          <a:p>
            <a:endParaRPr lang="ru-RU" dirty="0"/>
          </a:p>
        </p:txBody>
      </p:sp>
      <p:sp>
        <p:nvSpPr>
          <p:cNvPr id="4" name="Номер слайда 3">
            <a:extLst>
              <a:ext uri="{FF2B5EF4-FFF2-40B4-BE49-F238E27FC236}">
                <a16:creationId xmlns:a16="http://schemas.microsoft.com/office/drawing/2014/main" xmlns="" id="{8D47CF81-E1F8-41B2-A3D3-91EABB944D6A}"/>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731474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C31F06-E738-4579-BBAC-F59F796F211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500621D5-1D62-45D1-8A72-D0CC88C63D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21744CD9-FD46-4C61-9CF6-EA340CB93B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A08684DD-99C4-49A2-B1DC-6013E1362737}"/>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6" name="Нижний колонтитул 5">
            <a:extLst>
              <a:ext uri="{FF2B5EF4-FFF2-40B4-BE49-F238E27FC236}">
                <a16:creationId xmlns:a16="http://schemas.microsoft.com/office/drawing/2014/main" xmlns="" id="{9EA05A39-DCCB-45EA-8E23-83F7EECB568E}"/>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xmlns="" id="{C953A70D-2845-40E6-AE86-6C923E48BFFD}"/>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380531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04E7BFC-042A-4930-B0A5-04CE0B4554A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79A53800-747C-45AD-9017-1AF65A7A93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a:extLst>
              <a:ext uri="{FF2B5EF4-FFF2-40B4-BE49-F238E27FC236}">
                <a16:creationId xmlns:a16="http://schemas.microsoft.com/office/drawing/2014/main" xmlns="" id="{04AF778D-4FD5-46CF-AD26-806B515020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34C87AB4-F262-427F-8701-6EBA4A61E35C}"/>
              </a:ext>
            </a:extLst>
          </p:cNvPr>
          <p:cNvSpPr>
            <a:spLocks noGrp="1"/>
          </p:cNvSpPr>
          <p:nvPr>
            <p:ph type="dt" sz="half" idx="10"/>
          </p:nvPr>
        </p:nvSpPr>
        <p:spPr/>
        <p:txBody>
          <a:bodyPr/>
          <a:lstStyle/>
          <a:p>
            <a:fld id="{5318F571-C508-42E7-B1B9-012B9A74DC3A}" type="datetimeFigureOut">
              <a:rPr lang="ru-RU" smtClean="0"/>
              <a:pPr/>
              <a:t>17.04.2020</a:t>
            </a:fld>
            <a:endParaRPr lang="ru-RU" dirty="0"/>
          </a:p>
        </p:txBody>
      </p:sp>
      <p:sp>
        <p:nvSpPr>
          <p:cNvPr id="6" name="Нижний колонтитул 5">
            <a:extLst>
              <a:ext uri="{FF2B5EF4-FFF2-40B4-BE49-F238E27FC236}">
                <a16:creationId xmlns:a16="http://schemas.microsoft.com/office/drawing/2014/main" xmlns="" id="{889832B5-18C0-40D7-965F-4EB77DDF6F78}"/>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xmlns="" id="{98EE49C9-4C0D-4049-8B46-5E23A96C4A0A}"/>
              </a:ext>
            </a:extLst>
          </p:cNvPr>
          <p:cNvSpPr>
            <a:spLocks noGrp="1"/>
          </p:cNvSpPr>
          <p:nvPr>
            <p:ph type="sldNum" sz="quarter" idx="12"/>
          </p:nvPr>
        </p:nvSpPr>
        <p:spPr/>
        <p:txBody>
          <a:body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1541938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E8B91BC-25E5-405A-898B-B23A18B878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53E8A6A2-9AF2-41FC-8FDD-B0FA327400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61189B0-0081-4BED-9C82-4C2E48F497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8F571-C508-42E7-B1B9-012B9A74DC3A}" type="datetimeFigureOut">
              <a:rPr lang="ru-RU" smtClean="0"/>
              <a:pPr/>
              <a:t>17.04.2020</a:t>
            </a:fld>
            <a:endParaRPr lang="ru-RU" dirty="0"/>
          </a:p>
        </p:txBody>
      </p:sp>
      <p:sp>
        <p:nvSpPr>
          <p:cNvPr id="5" name="Нижний колонтитул 4">
            <a:extLst>
              <a:ext uri="{FF2B5EF4-FFF2-40B4-BE49-F238E27FC236}">
                <a16:creationId xmlns:a16="http://schemas.microsoft.com/office/drawing/2014/main" xmlns="" id="{4FFAF429-77E2-46EE-978A-90DAB5F5A6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a:extLst>
              <a:ext uri="{FF2B5EF4-FFF2-40B4-BE49-F238E27FC236}">
                <a16:creationId xmlns:a16="http://schemas.microsoft.com/office/drawing/2014/main" xmlns="" id="{6944EB8E-9865-44ED-9E09-4D90720332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23AB8-F0AA-4424-86E3-927FCE9CDB0C}" type="slidenum">
              <a:rPr lang="ru-RU" smtClean="0"/>
              <a:pPr/>
              <a:t>‹#›</a:t>
            </a:fld>
            <a:endParaRPr lang="ru-RU" dirty="0"/>
          </a:p>
        </p:txBody>
      </p:sp>
    </p:spTree>
    <p:extLst>
      <p:ext uri="{BB962C8B-B14F-4D97-AF65-F5344CB8AC3E}">
        <p14:creationId xmlns:p14="http://schemas.microsoft.com/office/powerpoint/2010/main" xmlns="" val="2516316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7842AA-4834-46C3-96AF-E1F462AA5091}"/>
              </a:ext>
            </a:extLst>
          </p:cNvPr>
          <p:cNvSpPr>
            <a:spLocks noGrp="1"/>
          </p:cNvSpPr>
          <p:nvPr>
            <p:ph type="ctrTitle"/>
          </p:nvPr>
        </p:nvSpPr>
        <p:spPr>
          <a:xfrm>
            <a:off x="1911929" y="866898"/>
            <a:ext cx="8447314" cy="4979414"/>
          </a:xfrm>
          <a:solidFill>
            <a:srgbClr val="00CC00"/>
          </a:solidFill>
          <a:ln>
            <a:solidFill>
              <a:srgbClr val="00FF00"/>
            </a:solidFill>
          </a:ln>
        </p:spPr>
        <p:txBody>
          <a:bodyPr>
            <a:normAutofit fontScale="90000"/>
          </a:bodyPr>
          <a:lstStyle/>
          <a:p>
            <a:r>
              <a:rPr lang="ru-RU" sz="6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
            </a:r>
            <a:br>
              <a:rPr lang="ru-RU" sz="6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br>
            <a:r>
              <a:rPr lang="ru-RU" sz="6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Татарские </a:t>
            </a:r>
            <a:r>
              <a:rPr lang="ru-RU" sz="66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panose="020B0A04020102020204" pitchFamily="34" charset="0"/>
              </a:rPr>
              <a:t>национальные блюда</a:t>
            </a:r>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xmlns="" val="3891338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3DB666E-4286-49C9-B54A-8483142295C9}"/>
              </a:ext>
            </a:extLst>
          </p:cNvPr>
          <p:cNvSpPr>
            <a:spLocks noGrp="1"/>
          </p:cNvSpPr>
          <p:nvPr>
            <p:ph type="title"/>
          </p:nvPr>
        </p:nvSpPr>
        <p:spPr>
          <a:xfrm>
            <a:off x="956954" y="700646"/>
            <a:ext cx="10515600" cy="593765"/>
          </a:xfrm>
          <a:solidFill>
            <a:srgbClr val="33CC33"/>
          </a:solidFill>
        </p:spPr>
        <p:txBody>
          <a:bodyPr>
            <a:normAutofit fontScale="90000"/>
          </a:bodyPr>
          <a:lstStyle/>
          <a:p>
            <a:pPr algn="ctr"/>
            <a:r>
              <a:rPr lang="ru-RU" b="1" i="1" dirty="0" smtClean="0">
                <a:effectLst>
                  <a:outerShdw blurRad="38100" dist="38100" dir="2700000" algn="tl">
                    <a:srgbClr val="000000">
                      <a:alpha val="43137"/>
                    </a:srgbClr>
                  </a:outerShdw>
                </a:effectLst>
                <a:latin typeface="Arial Black" pitchFamily="34" charset="0"/>
              </a:rPr>
              <a:t/>
            </a:r>
            <a:br>
              <a:rPr lang="ru-RU" b="1" i="1" dirty="0" smtClean="0">
                <a:effectLst>
                  <a:outerShdw blurRad="38100" dist="38100" dir="2700000" algn="tl">
                    <a:srgbClr val="000000">
                      <a:alpha val="43137"/>
                    </a:srgbClr>
                  </a:outerShdw>
                </a:effectLst>
                <a:latin typeface="Arial Black" pitchFamily="34" charset="0"/>
              </a:rPr>
            </a:br>
            <a:r>
              <a:rPr lang="ru-RU" b="1" i="1" dirty="0" smtClean="0">
                <a:solidFill>
                  <a:schemeClr val="accent6">
                    <a:lumMod val="50000"/>
                  </a:schemeClr>
                </a:solidFill>
                <a:effectLst>
                  <a:outerShdw blurRad="38100" dist="38100" dir="2700000" algn="tl">
                    <a:srgbClr val="000000">
                      <a:alpha val="43137"/>
                    </a:srgbClr>
                  </a:outerShdw>
                </a:effectLst>
                <a:latin typeface="Arial Black" pitchFamily="34" charset="0"/>
              </a:rPr>
              <a:t>Особенности </a:t>
            </a:r>
            <a:r>
              <a:rPr lang="ru-RU" b="1" i="1" dirty="0">
                <a:solidFill>
                  <a:schemeClr val="accent6">
                    <a:lumMod val="50000"/>
                  </a:schemeClr>
                </a:solidFill>
                <a:effectLst>
                  <a:outerShdw blurRad="38100" dist="38100" dir="2700000" algn="tl">
                    <a:srgbClr val="000000">
                      <a:alpha val="43137"/>
                    </a:srgbClr>
                  </a:outerShdw>
                </a:effectLst>
                <a:latin typeface="Arial Black" pitchFamily="34" charset="0"/>
              </a:rPr>
              <a:t>татарской кухни</a:t>
            </a:r>
            <a:r>
              <a:rPr lang="ru-RU" dirty="0">
                <a:solidFill>
                  <a:schemeClr val="accent6">
                    <a:lumMod val="50000"/>
                  </a:schemeClr>
                </a:solidFill>
                <a:latin typeface="Arial Black" pitchFamily="34" charset="0"/>
              </a:rPr>
              <a:t/>
            </a:r>
            <a:br>
              <a:rPr lang="ru-RU" dirty="0">
                <a:solidFill>
                  <a:schemeClr val="accent6">
                    <a:lumMod val="50000"/>
                  </a:schemeClr>
                </a:solidFill>
                <a:latin typeface="Arial Black" pitchFamily="34" charset="0"/>
              </a:rPr>
            </a:br>
            <a:endParaRPr lang="ru-RU" dirty="0">
              <a:solidFill>
                <a:schemeClr val="accent6">
                  <a:lumMod val="50000"/>
                </a:schemeClr>
              </a:solidFill>
              <a:latin typeface="Arial Black" pitchFamily="34" charset="0"/>
            </a:endParaRPr>
          </a:p>
        </p:txBody>
      </p:sp>
      <p:sp>
        <p:nvSpPr>
          <p:cNvPr id="3" name="Объект 2">
            <a:extLst>
              <a:ext uri="{FF2B5EF4-FFF2-40B4-BE49-F238E27FC236}">
                <a16:creationId xmlns:a16="http://schemas.microsoft.com/office/drawing/2014/main" xmlns="" id="{9DC8B915-C0F0-4775-B280-DD54F783025B}"/>
              </a:ext>
            </a:extLst>
          </p:cNvPr>
          <p:cNvSpPr>
            <a:spLocks noGrp="1"/>
          </p:cNvSpPr>
          <p:nvPr>
            <p:ph idx="1"/>
          </p:nvPr>
        </p:nvSpPr>
        <p:spPr>
          <a:xfrm>
            <a:off x="933203" y="1448790"/>
            <a:ext cx="10515600" cy="4607625"/>
          </a:xfrm>
          <a:solidFill>
            <a:srgbClr val="33CC33"/>
          </a:solidFill>
        </p:spPr>
        <p:txBody>
          <a:bodyPr>
            <a:normAutofit fontScale="32500" lnSpcReduction="20000"/>
          </a:bodyPr>
          <a:lstStyle/>
          <a:p>
            <a:pPr marL="0">
              <a:lnSpc>
                <a:spcPct val="120000"/>
              </a:lnSpc>
              <a:spcBef>
                <a:spcPts val="0"/>
              </a:spcBef>
            </a:pPr>
            <a:r>
              <a:rPr lang="ru-RU" sz="5500" dirty="0">
                <a:latin typeface="Times New Roman" pitchFamily="18" charset="0"/>
                <a:cs typeface="Times New Roman" pitchFamily="18" charset="0"/>
              </a:rPr>
              <a:t>Прежде чем приступать к готовке, надо знать, каких принципов придерживаются повара Татарстана и хозяюшки, получившие многие рецепты по наследству от своих бабушек или мам. Традиции формировались столетиями, но от них не отказываются. Главные особенности национальной кухни:</a:t>
            </a:r>
          </a:p>
          <a:p>
            <a:pPr marL="0" lvl="0">
              <a:lnSpc>
                <a:spcPct val="120000"/>
              </a:lnSpc>
              <a:spcBef>
                <a:spcPts val="0"/>
              </a:spcBef>
            </a:pPr>
            <a:r>
              <a:rPr lang="ru-RU" sz="5500" dirty="0">
                <a:latin typeface="Times New Roman" pitchFamily="18" charset="0"/>
                <a:cs typeface="Times New Roman" pitchFamily="18" charset="0"/>
              </a:rPr>
              <a:t>не употребляется в пищу свинина, потому что народ исповедует ислам;</a:t>
            </a:r>
          </a:p>
          <a:p>
            <a:pPr marL="0" lvl="0">
              <a:lnSpc>
                <a:spcPct val="120000"/>
              </a:lnSpc>
              <a:spcBef>
                <a:spcPts val="0"/>
              </a:spcBef>
            </a:pPr>
            <a:r>
              <a:rPr lang="ru-RU" sz="5500" dirty="0">
                <a:latin typeface="Times New Roman" pitchFamily="18" charset="0"/>
                <a:cs typeface="Times New Roman" pitchFamily="18" charset="0"/>
              </a:rPr>
              <a:t>ни в какие блюда не добавляется алкоголь, также он не употребляется ни за праздничным, ни за повседневным столом;</a:t>
            </a:r>
          </a:p>
          <a:p>
            <a:pPr marL="0" lvl="0">
              <a:lnSpc>
                <a:spcPct val="120000"/>
              </a:lnSpc>
              <a:spcBef>
                <a:spcPts val="0"/>
              </a:spcBef>
            </a:pPr>
            <a:r>
              <a:rPr lang="ru-RU" sz="5500" dirty="0">
                <a:latin typeface="Times New Roman" pitchFamily="18" charset="0"/>
                <a:cs typeface="Times New Roman" pitchFamily="18" charset="0"/>
              </a:rPr>
              <a:t>основные и первые блюда обычно готовятся с большим добавлением жира, поэтому получаются наваристыми, сытными, калорийными;</a:t>
            </a:r>
          </a:p>
          <a:p>
            <a:pPr marL="0" lvl="0">
              <a:lnSpc>
                <a:spcPct val="120000"/>
              </a:lnSpc>
              <a:spcBef>
                <a:spcPts val="0"/>
              </a:spcBef>
            </a:pPr>
            <a:r>
              <a:rPr lang="ru-RU" sz="5500" dirty="0">
                <a:latin typeface="Times New Roman" pitchFamily="18" charset="0"/>
                <a:cs typeface="Times New Roman" pitchFamily="18" charset="0"/>
              </a:rPr>
              <a:t>в национальных блюдах не используются грибы (хотя современная кухня допускает их применение);</a:t>
            </a:r>
          </a:p>
          <a:p>
            <a:pPr marL="0" lvl="0">
              <a:lnSpc>
                <a:spcPct val="120000"/>
              </a:lnSpc>
              <a:spcBef>
                <a:spcPts val="0"/>
              </a:spcBef>
            </a:pPr>
            <a:r>
              <a:rPr lang="ru-RU" sz="5500" dirty="0">
                <a:latin typeface="Times New Roman" pitchFamily="18" charset="0"/>
                <a:cs typeface="Times New Roman" pitchFamily="18" charset="0"/>
              </a:rPr>
              <a:t>казан и котел используются часто для приготовления национальной еды, особенно там, где есть возможности готовить на природе;</a:t>
            </a:r>
          </a:p>
          <a:p>
            <a:pPr marL="0" lvl="0">
              <a:lnSpc>
                <a:spcPct val="120000"/>
              </a:lnSpc>
              <a:spcBef>
                <a:spcPts val="0"/>
              </a:spcBef>
            </a:pPr>
            <a:r>
              <a:rPr lang="ru-RU" sz="5500" dirty="0">
                <a:latin typeface="Times New Roman" pitchFamily="18" charset="0"/>
                <a:cs typeface="Times New Roman" pitchFamily="18" charset="0"/>
              </a:rPr>
              <a:t>украшением кухни является выпечка, которая представлена различной сладкой сдобой (часто с начинками).</a:t>
            </a:r>
          </a:p>
          <a:p>
            <a:pPr marL="0">
              <a:lnSpc>
                <a:spcPct val="120000"/>
              </a:lnSpc>
              <a:spcBef>
                <a:spcPts val="0"/>
              </a:spcBef>
            </a:pPr>
            <a:r>
              <a:rPr lang="ru-RU" sz="5500" dirty="0">
                <a:latin typeface="Times New Roman" pitchFamily="18" charset="0"/>
                <a:cs typeface="Times New Roman" pitchFamily="18" charset="0"/>
              </a:rPr>
              <a:t>А теперь от теории к подробному описанию тех блюд, которые всегда рады предложить на татарской кухне, одной из самых вкусных не только в России, но и в мире.</a:t>
            </a:r>
          </a:p>
          <a:p>
            <a:pPr marL="0" indent="0">
              <a:buNone/>
            </a:pPr>
            <a:endParaRPr lang="ru-RU" dirty="0"/>
          </a:p>
        </p:txBody>
      </p:sp>
    </p:spTree>
    <p:extLst>
      <p:ext uri="{BB962C8B-B14F-4D97-AF65-F5344CB8AC3E}">
        <p14:creationId xmlns:p14="http://schemas.microsoft.com/office/powerpoint/2010/main" xmlns="" val="28005301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43B5E6E7-9680-4F8E-B7E3-4251195D113E}"/>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359359" y="736270"/>
            <a:ext cx="9107004" cy="5440694"/>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93F7EF09-C36B-4262-9ED5-90F0A7BF6129}"/>
              </a:ext>
            </a:extLst>
          </p:cNvPr>
          <p:cNvSpPr/>
          <p:nvPr/>
        </p:nvSpPr>
        <p:spPr>
          <a:xfrm>
            <a:off x="2549237" y="706906"/>
            <a:ext cx="6096000" cy="1030475"/>
          </a:xfrm>
          <a:prstGeom prst="rect">
            <a:avLst/>
          </a:prstGeom>
        </p:spPr>
        <p:txBody>
          <a:bodyPr>
            <a:spAutoFit/>
          </a:bodyPr>
          <a:lstStyle/>
          <a:p>
            <a:pPr algn="ctr">
              <a:lnSpc>
                <a:spcPct val="107000"/>
              </a:lnSpc>
              <a:spcBef>
                <a:spcPts val="1650"/>
              </a:spcBef>
              <a:spcAft>
                <a:spcPts val="1650"/>
              </a:spcAft>
            </a:pPr>
            <a:r>
              <a:rPr lang="ru-RU" sz="6000" b="1" i="1" dirty="0">
                <a:solidFill>
                  <a:schemeClr val="bg1"/>
                </a:solidFill>
                <a:effectLst>
                  <a:outerShdw blurRad="38100" dist="38100" dir="2700000" algn="tl">
                    <a:srgbClr val="000000">
                      <a:alpha val="43137"/>
                    </a:srgbClr>
                  </a:outerShdw>
                </a:effectLst>
                <a:latin typeface="Roboto"/>
                <a:ea typeface="Calibri" panose="020F0502020204030204" pitchFamily="34" charset="0"/>
                <a:cs typeface="Times New Roman" panose="02020603050405020304" pitchFamily="18" charset="0"/>
              </a:rPr>
              <a:t>Кыстыбый</a:t>
            </a:r>
            <a:r>
              <a:rPr lang="ru-RU" sz="6000" b="1" dirty="0">
                <a:solidFill>
                  <a:srgbClr val="000000"/>
                </a:solidFill>
                <a:effectLst/>
                <a:latin typeface="Roboto"/>
                <a:ea typeface="Calibri" panose="020F0502020204030204" pitchFamily="34" charset="0"/>
                <a:cs typeface="Times New Roman" panose="02020603050405020304" pitchFamily="18" charset="0"/>
              </a:rPr>
              <a:t> </a:t>
            </a:r>
            <a:endParaRPr lang="ru-RU" sz="6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8663531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A1FBCBB-B744-4213-843F-075B221BF5C8}"/>
              </a:ext>
            </a:extLst>
          </p:cNvPr>
          <p:cNvSpPr>
            <a:spLocks noGrp="1"/>
          </p:cNvSpPr>
          <p:nvPr>
            <p:ph idx="1"/>
          </p:nvPr>
        </p:nvSpPr>
        <p:spPr>
          <a:xfrm>
            <a:off x="1413164" y="890649"/>
            <a:ext cx="9845632" cy="4870677"/>
          </a:xfrm>
          <a:solidFill>
            <a:srgbClr val="00CC00"/>
          </a:solidFill>
        </p:spPr>
        <p:txBody>
          <a:bodyPr>
            <a:normAutofit fontScale="92500" lnSpcReduction="20000"/>
          </a:bodyPr>
          <a:lstStyle/>
          <a:p>
            <a:pPr>
              <a:buNone/>
            </a:pPr>
            <a:r>
              <a:rPr lang="ru-RU" dirty="0" smtClean="0">
                <a:latin typeface="Times New Roman" pitchFamily="18" charset="0"/>
                <a:cs typeface="Times New Roman" pitchFamily="18" charset="0"/>
              </a:rPr>
              <a:t>   Простым</a:t>
            </a:r>
            <a:r>
              <a:rPr lang="ru-RU" dirty="0">
                <a:latin typeface="Times New Roman" pitchFamily="18" charset="0"/>
                <a:cs typeface="Times New Roman" pitchFamily="18" charset="0"/>
              </a:rPr>
              <a:t>, но таким вкусным и соблазнительным является </a:t>
            </a:r>
            <a:r>
              <a:rPr lang="ru-RU" dirty="0">
                <a:latin typeface="Times New Roman" pitchFamily="18" charset="0"/>
                <a:cs typeface="Times New Roman" pitchFamily="18" charset="0"/>
              </a:rPr>
              <a:t>кыстыбый</a:t>
            </a:r>
            <a:r>
              <a:rPr lang="ru-RU" dirty="0">
                <a:latin typeface="Times New Roman" pitchFamily="18" charset="0"/>
                <a:cs typeface="Times New Roman" pitchFamily="18" charset="0"/>
              </a:rPr>
              <a:t>. Это одна из лепешек, которую так искусно жарят татары. Готовится она обычно быстро, поэтому такое угощение можно подавать на завтрак. Ее вкус практически всегда разный, ведь внутри находится начинка. Изначально для заворачивания в основу брали картофельное пюре или готовую пшенную кашу. Теперь используют и другие продукты. Можно приготовить </a:t>
            </a:r>
            <a:r>
              <a:rPr lang="ru-RU" dirty="0">
                <a:latin typeface="Times New Roman" pitchFamily="18" charset="0"/>
                <a:cs typeface="Times New Roman" pitchFamily="18" charset="0"/>
              </a:rPr>
              <a:t>кыстыбый</a:t>
            </a:r>
            <a:r>
              <a:rPr lang="ru-RU" dirty="0">
                <a:latin typeface="Times New Roman" pitchFamily="18" charset="0"/>
                <a:cs typeface="Times New Roman" pitchFamily="18" charset="0"/>
              </a:rPr>
              <a:t> с творогом, тыквой, рисовой кашей. Если в начинку добавляется сахар, то выпечка подается к чаю.</a:t>
            </a:r>
          </a:p>
          <a:p>
            <a:pPr>
              <a:buNone/>
            </a:pPr>
            <a:r>
              <a:rPr lang="ru-RU" dirty="0" smtClean="0">
                <a:latin typeface="Times New Roman" pitchFamily="18" charset="0"/>
                <a:cs typeface="Times New Roman" pitchFamily="18" charset="0"/>
              </a:rPr>
              <a:t>   Отличить </a:t>
            </a:r>
            <a:r>
              <a:rPr lang="ru-RU" dirty="0">
                <a:latin typeface="Times New Roman" pitchFamily="18" charset="0"/>
                <a:cs typeface="Times New Roman" pitchFamily="18" charset="0"/>
              </a:rPr>
              <a:t>это татарское блюдо от других лепешек очень просто. Начинку укладывают на одну половину, а свободным краем ее прикрывают. Затем все практически готовые изделия </a:t>
            </a:r>
            <a:r>
              <a:rPr lang="ru-RU" dirty="0">
                <a:latin typeface="Times New Roman" pitchFamily="18" charset="0"/>
                <a:cs typeface="Times New Roman" pitchFamily="18" charset="0"/>
              </a:rPr>
              <a:t>татарочка</a:t>
            </a:r>
            <a:r>
              <a:rPr lang="ru-RU" dirty="0">
                <a:latin typeface="Times New Roman" pitchFamily="18" charset="0"/>
                <a:cs typeface="Times New Roman" pitchFamily="18" charset="0"/>
              </a:rPr>
              <a:t> складывает в противень, смазывает маслом и отправляет в духовку. Получается очень вкусное угощение, оторваться от которого невозможно.</a:t>
            </a:r>
          </a:p>
          <a:p>
            <a:endParaRPr lang="ru-RU" dirty="0"/>
          </a:p>
        </p:txBody>
      </p:sp>
    </p:spTree>
    <p:extLst>
      <p:ext uri="{BB962C8B-B14F-4D97-AF65-F5344CB8AC3E}">
        <p14:creationId xmlns:p14="http://schemas.microsoft.com/office/powerpoint/2010/main" xmlns="" val="3969232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938377D7-B62B-4EA0-80E8-801487190696}"/>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2196936" y="647114"/>
            <a:ext cx="8063346" cy="5880295"/>
          </a:xfrm>
          <a:prstGeom prst="rect">
            <a:avLst/>
          </a:prstGeom>
          <a:ln>
            <a:noFill/>
          </a:ln>
          <a:effectLst>
            <a:softEdge rad="112500"/>
          </a:effectLst>
        </p:spPr>
      </p:pic>
      <p:sp>
        <p:nvSpPr>
          <p:cNvPr id="7" name="Прямоугольник 6">
            <a:extLst>
              <a:ext uri="{FF2B5EF4-FFF2-40B4-BE49-F238E27FC236}">
                <a16:creationId xmlns:a16="http://schemas.microsoft.com/office/drawing/2014/main" xmlns="" id="{4630F372-C272-46D3-A3AE-004AAC190C2C}"/>
              </a:ext>
            </a:extLst>
          </p:cNvPr>
          <p:cNvSpPr/>
          <p:nvPr/>
        </p:nvSpPr>
        <p:spPr>
          <a:xfrm>
            <a:off x="2338099" y="757213"/>
            <a:ext cx="6096000" cy="1030475"/>
          </a:xfrm>
          <a:prstGeom prst="rect">
            <a:avLst/>
          </a:prstGeom>
        </p:spPr>
        <p:txBody>
          <a:bodyPr>
            <a:spAutoFit/>
          </a:bodyPr>
          <a:lstStyle/>
          <a:p>
            <a:pPr algn="ctr">
              <a:lnSpc>
                <a:spcPct val="107000"/>
              </a:lnSpc>
              <a:spcBef>
                <a:spcPts val="1650"/>
              </a:spcBef>
              <a:spcAft>
                <a:spcPts val="1650"/>
              </a:spcAft>
            </a:pPr>
            <a:r>
              <a:rPr lang="ru-RU" sz="6000" b="1" i="1" dirty="0">
                <a:solidFill>
                  <a:schemeClr val="bg1"/>
                </a:solidFill>
                <a:latin typeface="Roboto"/>
                <a:ea typeface="Times New Roman" panose="02020603050405020304" pitchFamily="18" charset="0"/>
                <a:cs typeface="Times New Roman" panose="02020603050405020304" pitchFamily="18" charset="0"/>
              </a:rPr>
              <a:t>Эчпочмак</a:t>
            </a:r>
            <a:endParaRPr lang="ru-RU" sz="60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7903080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0457398-33E4-405D-A856-97209A02CEBB}"/>
              </a:ext>
            </a:extLst>
          </p:cNvPr>
          <p:cNvSpPr>
            <a:spLocks noGrp="1"/>
          </p:cNvSpPr>
          <p:nvPr>
            <p:ph idx="1"/>
          </p:nvPr>
        </p:nvSpPr>
        <p:spPr>
          <a:xfrm>
            <a:off x="1484416" y="819396"/>
            <a:ext cx="10052264" cy="5482929"/>
          </a:xfrm>
          <a:solidFill>
            <a:srgbClr val="00CC00"/>
          </a:solidFill>
        </p:spPr>
        <p:txBody>
          <a:bodyPr>
            <a:normAutofit fontScale="92500" lnSpcReduction="20000"/>
          </a:bodyPr>
          <a:lstStyle/>
          <a:p>
            <a:pPr>
              <a:buNone/>
            </a:pPr>
            <a:r>
              <a:rPr lang="ru-RU" dirty="0" smtClean="0">
                <a:latin typeface="Times New Roman" pitchFamily="18" charset="0"/>
                <a:cs typeface="Times New Roman" pitchFamily="18" charset="0"/>
              </a:rPr>
              <a:t>   Блюдо </a:t>
            </a:r>
            <a:r>
              <a:rPr lang="ru-RU" dirty="0">
                <a:latin typeface="Times New Roman" pitchFamily="18" charset="0"/>
                <a:cs typeface="Times New Roman" pitchFamily="18" charset="0"/>
              </a:rPr>
              <a:t>с необычным  названием умеют готовить в каждой татарской семье, как в городах, так и в деревнях. А появилось оно тоже давно, когда многие кочевали.</a:t>
            </a:r>
          </a:p>
          <a:p>
            <a:pPr>
              <a:buNone/>
            </a:pPr>
            <a:r>
              <a:rPr lang="ru-RU" dirty="0" smtClean="0">
                <a:latin typeface="Times New Roman" pitchFamily="18" charset="0"/>
                <a:cs typeface="Times New Roman" pitchFamily="18" charset="0"/>
              </a:rPr>
              <a:t>   Свое </a:t>
            </a:r>
            <a:r>
              <a:rPr lang="ru-RU" dirty="0">
                <a:latin typeface="Times New Roman" pitchFamily="18" charset="0"/>
                <a:cs typeface="Times New Roman" pitchFamily="18" charset="0"/>
              </a:rPr>
              <a:t>название выпечка получила из-за формы. Слова «</a:t>
            </a:r>
            <a:r>
              <a:rPr lang="ru-RU" dirty="0">
                <a:latin typeface="Times New Roman" pitchFamily="18" charset="0"/>
                <a:cs typeface="Times New Roman" pitchFamily="18" charset="0"/>
              </a:rPr>
              <a:t>эч</a:t>
            </a:r>
            <a:r>
              <a:rPr lang="ru-RU" dirty="0">
                <a:latin typeface="Times New Roman" pitchFamily="18" charset="0"/>
                <a:cs typeface="Times New Roman" pitchFamily="18" charset="0"/>
              </a:rPr>
              <a:t>» и «</a:t>
            </a:r>
            <a:r>
              <a:rPr lang="ru-RU" dirty="0">
                <a:latin typeface="Times New Roman" pitchFamily="18" charset="0"/>
                <a:cs typeface="Times New Roman" pitchFamily="18" charset="0"/>
              </a:rPr>
              <a:t>почмак</a:t>
            </a:r>
            <a:r>
              <a:rPr lang="ru-RU" dirty="0">
                <a:latin typeface="Times New Roman" pitchFamily="18" charset="0"/>
                <a:cs typeface="Times New Roman" pitchFamily="18" charset="0"/>
              </a:rPr>
              <a:t>», соединенные вместе, обозначают «три угла». Эта сдоба треугольная. Готовится она из теста, внутри которого завернута начинка. Ее формируют традиционно из трех основных сырых компонентов: картофель, репчатый лук и мясо.</a:t>
            </a:r>
          </a:p>
          <a:p>
            <a:pPr>
              <a:buNone/>
            </a:pPr>
            <a:r>
              <a:rPr lang="ru-RU" dirty="0" smtClean="0">
                <a:latin typeface="Times New Roman" pitchFamily="18" charset="0"/>
                <a:cs typeface="Times New Roman" pitchFamily="18" charset="0"/>
              </a:rPr>
              <a:t>   Со </a:t>
            </a:r>
            <a:r>
              <a:rPr lang="ru-RU" dirty="0">
                <a:latin typeface="Times New Roman" pitchFamily="18" charset="0"/>
                <a:cs typeface="Times New Roman" pitchFamily="18" charset="0"/>
              </a:rPr>
              <a:t>временем традиции приготовления эчпочмака не изменились, но появилось огромное количество вариантов сдобы. Тесто может готовиться по разным технологиям. Для начинки берется всевозможное мясо.</a:t>
            </a:r>
          </a:p>
          <a:p>
            <a:pPr>
              <a:buNone/>
            </a:pPr>
            <a:r>
              <a:rPr lang="ru-RU" dirty="0" smtClean="0">
                <a:latin typeface="Times New Roman" pitchFamily="18" charset="0"/>
                <a:cs typeface="Times New Roman" pitchFamily="18" charset="0"/>
              </a:rPr>
              <a:t>   Также </a:t>
            </a:r>
            <a:r>
              <a:rPr lang="ru-RU" dirty="0">
                <a:latin typeface="Times New Roman" pitchFamily="18" charset="0"/>
                <a:cs typeface="Times New Roman" pitchFamily="18" charset="0"/>
              </a:rPr>
              <a:t>могут делаться треугольники с отверстиями посередине. Тогда внутрь заливается немного бульона, а выпечка используется сразу как первое и второе блюдо, объединенные вместе. А если отверстие в центре не предусмотрено, бульон иногда заливают через дырочку, которую делают в уголке, надкусив его пару раз.</a:t>
            </a:r>
          </a:p>
          <a:p>
            <a:endParaRPr lang="ru-RU" dirty="0"/>
          </a:p>
        </p:txBody>
      </p:sp>
    </p:spTree>
    <p:extLst>
      <p:ext uri="{BB962C8B-B14F-4D97-AF65-F5344CB8AC3E}">
        <p14:creationId xmlns:p14="http://schemas.microsoft.com/office/powerpoint/2010/main" xmlns="" val="1597332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Объект 6">
            <a:extLst>
              <a:ext uri="{FF2B5EF4-FFF2-40B4-BE49-F238E27FC236}">
                <a16:creationId xmlns:a16="http://schemas.microsoft.com/office/drawing/2014/main" xmlns="" id="{E95068C5-788F-4E92-A50B-42CC72EE1662}"/>
              </a:ext>
            </a:extLst>
          </p:cNvPr>
          <p:cNvPicPr>
            <a:picLocks noGrp="1" noChangeAspect="1"/>
          </p:cNvPicPr>
          <p:nvPr>
            <p:ph idx="1"/>
          </p:nvPr>
        </p:nvPicPr>
        <p:blipFill>
          <a:blip r:embed="rId3"/>
          <a:stretch>
            <a:fillRect/>
          </a:stretch>
        </p:blipFill>
        <p:spPr>
          <a:xfrm>
            <a:off x="1188920" y="593766"/>
            <a:ext cx="9994895" cy="5694491"/>
          </a:xfrm>
          <a:prstGeom prst="rect">
            <a:avLst/>
          </a:prstGeom>
          <a:ln>
            <a:noFill/>
          </a:ln>
          <a:effectLst>
            <a:softEdge rad="112500"/>
          </a:effectLst>
        </p:spPr>
      </p:pic>
      <p:sp>
        <p:nvSpPr>
          <p:cNvPr id="9" name="Прямоугольник 8">
            <a:extLst>
              <a:ext uri="{FF2B5EF4-FFF2-40B4-BE49-F238E27FC236}">
                <a16:creationId xmlns:a16="http://schemas.microsoft.com/office/drawing/2014/main" xmlns="" id="{F86EEBC4-01DF-455E-ADBE-6B306C53DDAF}"/>
              </a:ext>
            </a:extLst>
          </p:cNvPr>
          <p:cNvSpPr/>
          <p:nvPr/>
        </p:nvSpPr>
        <p:spPr>
          <a:xfrm>
            <a:off x="1345627" y="710446"/>
            <a:ext cx="6096000" cy="1200329"/>
          </a:xfrm>
          <a:prstGeom prst="rect">
            <a:avLst/>
          </a:prstGeom>
        </p:spPr>
        <p:txBody>
          <a:bodyPr>
            <a:spAutoFit/>
          </a:bodyPr>
          <a:lstStyle/>
          <a:p>
            <a:r>
              <a:rPr lang="ru-RU" sz="7200" b="1"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Roboto"/>
                <a:ea typeface="Times New Roman" panose="02020603050405020304" pitchFamily="18" charset="0"/>
                <a:cs typeface="Times New Roman" panose="02020603050405020304" pitchFamily="18" charset="0"/>
              </a:rPr>
              <a:t>Чак-чак</a:t>
            </a:r>
            <a:endParaRPr lang="ru-RU" sz="7200" b="1"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33042007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43186EF-F1D9-4589-8201-FAFC836709D5}"/>
              </a:ext>
            </a:extLst>
          </p:cNvPr>
          <p:cNvSpPr>
            <a:spLocks noGrp="1"/>
          </p:cNvSpPr>
          <p:nvPr>
            <p:ph idx="1"/>
          </p:nvPr>
        </p:nvSpPr>
        <p:spPr>
          <a:xfrm>
            <a:off x="1199408" y="653143"/>
            <a:ext cx="9976261" cy="5405067"/>
          </a:xfrm>
          <a:solidFill>
            <a:srgbClr val="33CC33"/>
          </a:solidFill>
        </p:spPr>
        <p:txBody>
          <a:bodyPr>
            <a:normAutofit fontScale="85000" lnSpcReduction="10000"/>
          </a:bodyPr>
          <a:lstStyle/>
          <a:p>
            <a:pPr>
              <a:buNone/>
            </a:pPr>
            <a:r>
              <a:rPr lang="ru-RU" dirty="0" smtClean="0">
                <a:latin typeface="Times New Roman" pitchFamily="18" charset="0"/>
                <a:cs typeface="Times New Roman" pitchFamily="18" charset="0"/>
              </a:rPr>
              <a:t>   Сладкий </a:t>
            </a:r>
            <a:r>
              <a:rPr lang="ru-RU" dirty="0">
                <a:latin typeface="Times New Roman" pitchFamily="18" charset="0"/>
                <a:cs typeface="Times New Roman" pitchFamily="18" charset="0"/>
              </a:rPr>
              <a:t>чак-чак</a:t>
            </a:r>
            <a:r>
              <a:rPr lang="ru-RU" dirty="0">
                <a:latin typeface="Times New Roman" pitchFamily="18" charset="0"/>
                <a:cs typeface="Times New Roman" pitchFamily="18" charset="0"/>
              </a:rPr>
              <a:t> – это не только национальное блюдо, которым безумно городится национальная кухня Татарстана, но ее символ. Когда-то оно появилось на Востоке, но кочевники разнесли рецепт в разные страны.</a:t>
            </a:r>
          </a:p>
          <a:p>
            <a:pPr>
              <a:buNone/>
            </a:pPr>
            <a:r>
              <a:rPr lang="ru-RU" dirty="0" smtClean="0">
                <a:latin typeface="Times New Roman" pitchFamily="18" charset="0"/>
                <a:cs typeface="Times New Roman" pitchFamily="18" charset="0"/>
              </a:rPr>
              <a:t>   Сладкое </a:t>
            </a:r>
            <a:r>
              <a:rPr lang="ru-RU" dirty="0">
                <a:latin typeface="Times New Roman" pitchFamily="18" charset="0"/>
                <a:cs typeface="Times New Roman" pitchFamily="18" charset="0"/>
              </a:rPr>
              <a:t>угощение выполняется из теста. Обязательно надо использовать много меда для пропитывания. Поэтому он запоминается не только своим несравненным вкусом, но и прелестным </a:t>
            </a:r>
            <a:r>
              <a:rPr lang="ru-RU" dirty="0" smtClean="0">
                <a:latin typeface="Times New Roman" pitchFamily="18" charset="0"/>
                <a:cs typeface="Times New Roman" pitchFamily="18" charset="0"/>
              </a:rPr>
              <a:t>ароматом.</a:t>
            </a:r>
          </a:p>
          <a:p>
            <a:pPr>
              <a:buNone/>
            </a:pPr>
            <a:r>
              <a:rPr lang="ru-RU" dirty="0" smtClean="0">
                <a:latin typeface="Times New Roman" pitchFamily="18" charset="0"/>
                <a:cs typeface="Times New Roman" pitchFamily="18" charset="0"/>
              </a:rPr>
              <a:t>   В каждой семье существуют свои традиции приготовления вкусного угощения. Одни хозяюшки нарезают </a:t>
            </a:r>
            <a:r>
              <a:rPr lang="ru-RU" dirty="0" smtClean="0">
                <a:latin typeface="Times New Roman" pitchFamily="18" charset="0"/>
                <a:cs typeface="Times New Roman" pitchFamily="18" charset="0"/>
              </a:rPr>
              <a:t>чак-чак</a:t>
            </a:r>
            <a:r>
              <a:rPr lang="ru-RU" dirty="0" smtClean="0">
                <a:latin typeface="Times New Roman" pitchFamily="18" charset="0"/>
                <a:cs typeface="Times New Roman" pitchFamily="18" charset="0"/>
              </a:rPr>
              <a:t> из теста в виде тонких полосок, другие формируют небольшие шарики. Не обходится без него татарская свадьба. Гости получают по кусочку сдобы, вручая новобрачным принесенные подарки.</a:t>
            </a:r>
          </a:p>
          <a:p>
            <a:pPr>
              <a:buNone/>
            </a:pPr>
            <a:r>
              <a:rPr lang="ru-RU" dirty="0" smtClean="0">
                <a:latin typeface="Times New Roman" pitchFamily="18" charset="0"/>
                <a:cs typeface="Times New Roman" pitchFamily="18" charset="0"/>
              </a:rPr>
              <a:t>   Существует </a:t>
            </a:r>
            <a:r>
              <a:rPr lang="ru-RU" dirty="0">
                <a:latin typeface="Times New Roman" pitchFamily="18" charset="0"/>
                <a:cs typeface="Times New Roman" pitchFamily="18" charset="0"/>
              </a:rPr>
              <a:t>даже легенда, что много веков назад, когда хан </a:t>
            </a:r>
            <a:r>
              <a:rPr lang="ru-RU" dirty="0">
                <a:latin typeface="Times New Roman" pitchFamily="18" charset="0"/>
                <a:cs typeface="Times New Roman" pitchFamily="18" charset="0"/>
              </a:rPr>
              <a:t>Булгарии</a:t>
            </a:r>
            <a:r>
              <a:rPr lang="ru-RU" dirty="0">
                <a:latin typeface="Times New Roman" pitchFamily="18" charset="0"/>
                <a:cs typeface="Times New Roman" pitchFamily="18" charset="0"/>
              </a:rPr>
              <a:t> женил единственного наследника, он молодым преподнес это необычное угощение, о котором тогда еще практически никто в стране не знал. С той поры сладкое блюдо обязательно на местных свадьбах.</a:t>
            </a:r>
          </a:p>
          <a:p>
            <a:pPr marL="0" indent="0">
              <a:buNone/>
            </a:pPr>
            <a:endParaRPr lang="ru-RU" dirty="0"/>
          </a:p>
        </p:txBody>
      </p:sp>
    </p:spTree>
    <p:extLst>
      <p:ext uri="{BB962C8B-B14F-4D97-AF65-F5344CB8AC3E}">
        <p14:creationId xmlns:p14="http://schemas.microsoft.com/office/powerpoint/2010/main" xmlns="" val="2164132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5407C21B-05F3-4235-831F-17AC9B3BE878}"/>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579418" y="707389"/>
            <a:ext cx="8763990" cy="5347381"/>
          </a:xfrm>
          <a:prstGeom prst="rect">
            <a:avLst/>
          </a:prstGeom>
          <a:ln>
            <a:noFill/>
          </a:ln>
          <a:effectLst>
            <a:softEdge rad="112500"/>
          </a:effectLst>
        </p:spPr>
      </p:pic>
    </p:spTree>
    <p:extLst>
      <p:ext uri="{BB962C8B-B14F-4D97-AF65-F5344CB8AC3E}">
        <p14:creationId xmlns:p14="http://schemas.microsoft.com/office/powerpoint/2010/main" xmlns="" val="3846084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33A7630-0215-4850-BEE5-F44E48D6DCC6}"/>
              </a:ext>
            </a:extLst>
          </p:cNvPr>
          <p:cNvSpPr>
            <a:spLocks noGrp="1"/>
          </p:cNvSpPr>
          <p:nvPr>
            <p:ph idx="1"/>
          </p:nvPr>
        </p:nvSpPr>
        <p:spPr>
          <a:xfrm>
            <a:off x="1294410" y="771896"/>
            <a:ext cx="10273146" cy="5405067"/>
          </a:xfrm>
          <a:solidFill>
            <a:srgbClr val="00CC00"/>
          </a:solidFill>
        </p:spPr>
        <p:txBody>
          <a:bodyPr/>
          <a:lstStyle/>
          <a:p>
            <a:pPr>
              <a:buNone/>
            </a:pPr>
            <a:r>
              <a:rPr lang="ru-RU" dirty="0" smtClean="0">
                <a:latin typeface="Times New Roman" pitchFamily="18" charset="0"/>
                <a:cs typeface="Times New Roman" pitchFamily="18" charset="0"/>
              </a:rPr>
              <a:t>  Специально </a:t>
            </a:r>
            <a:r>
              <a:rPr lang="ru-RU" dirty="0">
                <a:latin typeface="Times New Roman" pitchFamily="18" charset="0"/>
                <a:cs typeface="Times New Roman" pitchFamily="18" charset="0"/>
              </a:rPr>
              <a:t>для праздников или на свадебный стол выпекается </a:t>
            </a:r>
            <a:r>
              <a:rPr lang="ru-RU" dirty="0">
                <a:latin typeface="Times New Roman" pitchFamily="18" charset="0"/>
                <a:cs typeface="Times New Roman" pitchFamily="18" charset="0"/>
              </a:rPr>
              <a:t>губадия</a:t>
            </a:r>
            <a:r>
              <a:rPr lang="ru-RU" dirty="0">
                <a:latin typeface="Times New Roman" pitchFamily="18" charset="0"/>
                <a:cs typeface="Times New Roman" pitchFamily="18" charset="0"/>
              </a:rPr>
              <a:t>. Это самый вкусный закрытый многослойный пирог. Его начинка может быть сладкой, тогда угощение подается к чашечке чая. Для прослойки подходят заготовленные ягоды, сухофрукты. Особым деликатесом считается корт – специальный татарский творог, который делают в домашних условиях путем вываривания молока. Его называют сушеным, он имеет необычный красновато-коричневый цвет.</a:t>
            </a:r>
          </a:p>
          <a:p>
            <a:pPr>
              <a:buNone/>
            </a:pPr>
            <a:r>
              <a:rPr lang="ru-RU" dirty="0" smtClean="0">
                <a:latin typeface="Times New Roman" pitchFamily="18" charset="0"/>
                <a:cs typeface="Times New Roman" pitchFamily="18" charset="0"/>
              </a:rPr>
              <a:t>   Готовят </a:t>
            </a:r>
            <a:r>
              <a:rPr lang="ru-RU" dirty="0">
                <a:latin typeface="Times New Roman" pitchFamily="18" charset="0"/>
                <a:cs typeface="Times New Roman" pitchFamily="18" charset="0"/>
              </a:rPr>
              <a:t>губадию</a:t>
            </a:r>
            <a:r>
              <a:rPr lang="ru-RU" dirty="0">
                <a:latin typeface="Times New Roman" pitchFamily="18" charset="0"/>
                <a:cs typeface="Times New Roman" pitchFamily="18" charset="0"/>
              </a:rPr>
              <a:t> и с несладкими начинками. Тогда она считается вторым блюдом, как и русская кулебяка. Между готовыми коржами закладываются различные продукты: отварной рис, мелко порубленное мясо, яйца.</a:t>
            </a:r>
          </a:p>
          <a:p>
            <a:pPr marL="0" indent="0">
              <a:buNone/>
            </a:pPr>
            <a:endParaRPr lang="ru-RU" dirty="0"/>
          </a:p>
        </p:txBody>
      </p:sp>
    </p:spTree>
    <p:extLst>
      <p:ext uri="{BB962C8B-B14F-4D97-AF65-F5344CB8AC3E}">
        <p14:creationId xmlns:p14="http://schemas.microsoft.com/office/powerpoint/2010/main" xmlns="" val="3951545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5938A118-6CF6-46E5-95C4-A031CB710773}"/>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629660" y="608017"/>
            <a:ext cx="9214338" cy="5950634"/>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3B7D2066-8AA9-4D65-8D39-AF4C3C81B63B}"/>
              </a:ext>
            </a:extLst>
          </p:cNvPr>
          <p:cNvSpPr/>
          <p:nvPr/>
        </p:nvSpPr>
        <p:spPr>
          <a:xfrm>
            <a:off x="2850079" y="3956950"/>
            <a:ext cx="7659583" cy="1030475"/>
          </a:xfrm>
          <a:prstGeom prst="rect">
            <a:avLst/>
          </a:prstGeom>
        </p:spPr>
        <p:txBody>
          <a:bodyPr wrap="square">
            <a:spAutoFit/>
          </a:bodyPr>
          <a:lstStyle/>
          <a:p>
            <a:pPr>
              <a:lnSpc>
                <a:spcPct val="107000"/>
              </a:lnSpc>
              <a:spcBef>
                <a:spcPts val="1650"/>
              </a:spcBef>
              <a:spcAft>
                <a:spcPts val="1650"/>
              </a:spcAft>
            </a:pPr>
            <a:r>
              <a:rPr lang="ru-RU" sz="6000" b="1" i="1" dirty="0">
                <a:solidFill>
                  <a:schemeClr val="bg1"/>
                </a:solidFill>
                <a:latin typeface="Roboto"/>
                <a:ea typeface="Times New Roman" panose="02020603050405020304" pitchFamily="18" charset="0"/>
                <a:cs typeface="Times New Roman" panose="02020603050405020304" pitchFamily="18" charset="0"/>
              </a:rPr>
              <a:t>Азу по-татарски</a:t>
            </a:r>
            <a:endParaRPr lang="ru-RU" sz="60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4155234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5CA9EDE5-E61F-431E-8EC9-A5E13CA911FF}"/>
              </a:ext>
            </a:extLst>
          </p:cNvPr>
          <p:cNvSpPr>
            <a:spLocks noGrp="1"/>
          </p:cNvSpPr>
          <p:nvPr>
            <p:ph type="title"/>
          </p:nvPr>
        </p:nvSpPr>
        <p:spPr>
          <a:xfrm>
            <a:off x="826325" y="733260"/>
            <a:ext cx="10515600" cy="985373"/>
          </a:xfrm>
          <a:solidFill>
            <a:srgbClr val="33CC33"/>
          </a:solidFill>
        </p:spPr>
        <p:txBody>
          <a:bodyPr>
            <a:normAutofit/>
          </a:bodyPr>
          <a:lstStyle/>
          <a:p>
            <a:pPr algn="ctr"/>
            <a:r>
              <a:rPr lang="ru-RU" sz="4000" b="1" dirty="0">
                <a:solidFill>
                  <a:schemeClr val="accent6">
                    <a:lumMod val="50000"/>
                  </a:schemeClr>
                </a:solidFill>
                <a:latin typeface="Arial Black" pitchFamily="34" charset="0"/>
              </a:rPr>
              <a:t>Традиционные блюда мира</a:t>
            </a:r>
          </a:p>
        </p:txBody>
      </p:sp>
      <p:sp>
        <p:nvSpPr>
          <p:cNvPr id="3" name="Объект 2">
            <a:extLst>
              <a:ext uri="{FF2B5EF4-FFF2-40B4-BE49-F238E27FC236}">
                <a16:creationId xmlns:a16="http://schemas.microsoft.com/office/drawing/2014/main" xmlns="" id="{766F84E6-9641-4111-958B-CF0201BF68CE}"/>
              </a:ext>
            </a:extLst>
          </p:cNvPr>
          <p:cNvSpPr>
            <a:spLocks noGrp="1"/>
          </p:cNvSpPr>
          <p:nvPr>
            <p:ph idx="1"/>
          </p:nvPr>
        </p:nvSpPr>
        <p:spPr>
          <a:solidFill>
            <a:srgbClr val="00CC00"/>
          </a:solidFill>
        </p:spPr>
        <p:txBody>
          <a:bodyPr>
            <a:normAutofit fontScale="92500" lnSpcReduction="10000"/>
          </a:bodyPr>
          <a:lstStyle/>
          <a:p>
            <a:pPr>
              <a:buNone/>
            </a:pPr>
            <a:r>
              <a:rPr lang="ru-RU" dirty="0" smtClean="0"/>
              <a:t>   </a:t>
            </a:r>
            <a:r>
              <a:rPr lang="ru-RU" sz="2600" dirty="0" smtClean="0">
                <a:latin typeface="Times New Roman" pitchFamily="18" charset="0"/>
                <a:cs typeface="Times New Roman" pitchFamily="18" charset="0"/>
              </a:rPr>
              <a:t>У </a:t>
            </a:r>
            <a:r>
              <a:rPr lang="ru-RU" sz="2600" dirty="0">
                <a:latin typeface="Times New Roman" pitchFamily="18" charset="0"/>
                <a:cs typeface="Times New Roman" pitchFamily="18" charset="0"/>
              </a:rPr>
              <a:t>каждой страны есть свои кулинарные традиции. Как правило, региональные блюда базируются на местных ингредиентах и специях, а рецепты их приготовления бережно хранятся и передаются из поколения в поколение. Для приготовления блюда могут использоваться самые разные способы тепловой обработки, поэтому для жителей других стран определенное сочетание продуктов и способ приготовления может показаться даже странным. Тем не менее многие из этих блюд являются предметом национальной гордости. Слава о них давно разлетелась по миру. Отдельные блюда могут даже готовить за пределами страны, но за оригинальной версией блюда все же лучше отправиться туда, где традиции его приготовления оттачивались веками. Эти 30 национальных блюд считаются кулинарными символами своих стран, и их обязательно стоит попробовать, окажись вы на их родине.</a:t>
            </a:r>
          </a:p>
        </p:txBody>
      </p:sp>
    </p:spTree>
    <p:extLst>
      <p:ext uri="{BB962C8B-B14F-4D97-AF65-F5344CB8AC3E}">
        <p14:creationId xmlns:p14="http://schemas.microsoft.com/office/powerpoint/2010/main" xmlns="" val="29028604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A961957-7F6B-4F4B-912D-BFF1E73C5489}"/>
              </a:ext>
            </a:extLst>
          </p:cNvPr>
          <p:cNvSpPr>
            <a:spLocks noGrp="1"/>
          </p:cNvSpPr>
          <p:nvPr>
            <p:ph idx="1"/>
          </p:nvPr>
        </p:nvSpPr>
        <p:spPr>
          <a:xfrm>
            <a:off x="1472539" y="831273"/>
            <a:ext cx="9584377" cy="5128861"/>
          </a:xfrm>
          <a:solidFill>
            <a:srgbClr val="00CC00"/>
          </a:solidFill>
        </p:spPr>
        <p:txBody>
          <a:bodyPr/>
          <a:lstStyle/>
          <a:p>
            <a:pPr>
              <a:buNone/>
            </a:pPr>
            <a:r>
              <a:rPr lang="ru-RU" dirty="0" smtClean="0">
                <a:latin typeface="Times New Roman" pitchFamily="18" charset="0"/>
                <a:cs typeface="Times New Roman" pitchFamily="18" charset="0"/>
              </a:rPr>
              <a:t>   Готовится </a:t>
            </a:r>
            <a:r>
              <a:rPr lang="ru-RU" dirty="0">
                <a:latin typeface="Times New Roman" pitchFamily="18" charset="0"/>
                <a:cs typeface="Times New Roman" pitchFamily="18" charset="0"/>
              </a:rPr>
              <a:t>азу в татарских семьях на второе. Это кусочки говядины или баранины продолговатой формы. Может использоваться конина, но значительно реже. В качестве дополнения к мясу идут другие продукты: морковка, лук, соусы. Могут иногда добавляться соленые огурцы.</a:t>
            </a:r>
          </a:p>
          <a:p>
            <a:pPr>
              <a:buNone/>
            </a:pPr>
            <a:r>
              <a:rPr lang="ru-RU" dirty="0" smtClean="0">
                <a:latin typeface="Times New Roman" pitchFamily="18" charset="0"/>
                <a:cs typeface="Times New Roman" pitchFamily="18" charset="0"/>
              </a:rPr>
              <a:t>   В </a:t>
            </a:r>
            <a:r>
              <a:rPr lang="ru-RU" dirty="0">
                <a:latin typeface="Times New Roman" pitchFamily="18" charset="0"/>
                <a:cs typeface="Times New Roman" pitchFamily="18" charset="0"/>
              </a:rPr>
              <a:t>современной татарской кухне блюдо сохранилось, но порой выполняется по новым рецептам. Иногда хозяюшки используют курицу, что позволяет обед приготовить быстрее. Также в блюдо очень часто добавляют картошку, что делает его не только сытным, но и объемным.</a:t>
            </a:r>
          </a:p>
          <a:p>
            <a:endParaRPr lang="ru-RU" dirty="0"/>
          </a:p>
        </p:txBody>
      </p:sp>
    </p:spTree>
    <p:extLst>
      <p:ext uri="{BB962C8B-B14F-4D97-AF65-F5344CB8AC3E}">
        <p14:creationId xmlns:p14="http://schemas.microsoft.com/office/powerpoint/2010/main" xmlns="" val="2842952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85ED0158-72D6-48B1-AB1E-95127D398E50}"/>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805049" y="655757"/>
            <a:ext cx="8467836" cy="5631588"/>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56F46637-4B30-4441-89FC-015B99D0D691}"/>
              </a:ext>
            </a:extLst>
          </p:cNvPr>
          <p:cNvSpPr/>
          <p:nvPr/>
        </p:nvSpPr>
        <p:spPr>
          <a:xfrm>
            <a:off x="2155706" y="1137606"/>
            <a:ext cx="4791359" cy="1015663"/>
          </a:xfrm>
          <a:prstGeom prst="rect">
            <a:avLst/>
          </a:prstGeom>
        </p:spPr>
        <p:txBody>
          <a:bodyPr wrap="square">
            <a:spAutoFit/>
          </a:bodyPr>
          <a:lstStyle/>
          <a:p>
            <a:pPr algn="ctr"/>
            <a:r>
              <a:rPr lang="ru-RU" sz="6000" b="1" i="1" dirty="0">
                <a:solidFill>
                  <a:schemeClr val="bg1"/>
                </a:solidFill>
                <a:latin typeface="Roboto"/>
                <a:ea typeface="Times New Roman" panose="02020603050405020304" pitchFamily="18" charset="0"/>
                <a:cs typeface="Times New Roman" panose="02020603050405020304" pitchFamily="18" charset="0"/>
              </a:rPr>
              <a:t>Тутырма</a:t>
            </a:r>
            <a:endParaRPr lang="ru-RU" sz="6000" b="1" i="1" dirty="0">
              <a:solidFill>
                <a:schemeClr val="bg1"/>
              </a:solidFill>
            </a:endParaRPr>
          </a:p>
        </p:txBody>
      </p:sp>
    </p:spTree>
    <p:extLst>
      <p:ext uri="{BB962C8B-B14F-4D97-AF65-F5344CB8AC3E}">
        <p14:creationId xmlns:p14="http://schemas.microsoft.com/office/powerpoint/2010/main" xmlns="" val="12608130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37F79F7-0D3B-464D-A1FD-6051E678B22F}"/>
              </a:ext>
            </a:extLst>
          </p:cNvPr>
          <p:cNvSpPr>
            <a:spLocks noGrp="1"/>
          </p:cNvSpPr>
          <p:nvPr>
            <p:ph idx="1"/>
          </p:nvPr>
        </p:nvSpPr>
        <p:spPr>
          <a:xfrm>
            <a:off x="1306286" y="961901"/>
            <a:ext cx="9810008" cy="5013181"/>
          </a:xfrm>
          <a:solidFill>
            <a:srgbClr val="33CC33"/>
          </a:solidFill>
        </p:spPr>
        <p:txBody>
          <a:bodyPr>
            <a:normAutofit fontScale="92500"/>
          </a:bodyPr>
          <a:lstStyle/>
          <a:p>
            <a:pPr>
              <a:buNone/>
            </a:pPr>
            <a:r>
              <a:rPr lang="ru-RU" dirty="0" smtClean="0">
                <a:latin typeface="Times New Roman" pitchFamily="18" charset="0"/>
                <a:cs typeface="Times New Roman" pitchFamily="18" charset="0"/>
              </a:rPr>
              <a:t>  Ничто </a:t>
            </a:r>
            <a:r>
              <a:rPr lang="ru-RU" dirty="0">
                <a:latin typeface="Times New Roman" pitchFamily="18" charset="0"/>
                <a:cs typeface="Times New Roman" pitchFamily="18" charset="0"/>
              </a:rPr>
              <a:t>не пропадет на кухне опытной татарки. Из субпродуктов готовят вкусную колбасу, которая называется </a:t>
            </a:r>
            <a:r>
              <a:rPr lang="ru-RU" dirty="0">
                <a:latin typeface="Times New Roman" pitchFamily="18" charset="0"/>
                <a:cs typeface="Times New Roman" pitchFamily="18" charset="0"/>
              </a:rPr>
              <a:t>тутырма</a:t>
            </a:r>
            <a:r>
              <a:rPr lang="ru-RU" dirty="0">
                <a:latin typeface="Times New Roman" pitchFamily="18" charset="0"/>
                <a:cs typeface="Times New Roman" pitchFamily="18" charset="0"/>
              </a:rPr>
              <a:t>. Ее можно подавать на стол, когда собираются гости. Хотя многие не ждут прихода свояков или праздника, а делают колбаску для собственной семьи.</a:t>
            </a:r>
          </a:p>
          <a:p>
            <a:pPr>
              <a:buNone/>
            </a:pPr>
            <a:r>
              <a:rPr lang="ru-RU" dirty="0" smtClean="0">
                <a:latin typeface="Times New Roman" pitchFamily="18" charset="0"/>
                <a:cs typeface="Times New Roman" pitchFamily="18" charset="0"/>
              </a:rPr>
              <a:t>   Для </a:t>
            </a:r>
            <a:r>
              <a:rPr lang="ru-RU" dirty="0">
                <a:latin typeface="Times New Roman" pitchFamily="18" charset="0"/>
                <a:cs typeface="Times New Roman" pitchFamily="18" charset="0"/>
              </a:rPr>
              <a:t>приготовления домашней </a:t>
            </a:r>
            <a:r>
              <a:rPr lang="ru-RU" dirty="0">
                <a:latin typeface="Times New Roman" pitchFamily="18" charset="0"/>
                <a:cs typeface="Times New Roman" pitchFamily="18" charset="0"/>
              </a:rPr>
              <a:t>тутырмы</a:t>
            </a:r>
            <a:r>
              <a:rPr lang="ru-RU" dirty="0">
                <a:latin typeface="Times New Roman" pitchFamily="18" charset="0"/>
                <a:cs typeface="Times New Roman" pitchFamily="18" charset="0"/>
              </a:rPr>
              <a:t> берутся любые субпродукты. Кусочками нарезается сырая печень, легкие, сердце. К ним добавляется рис или гречка, лук и много специй.</a:t>
            </a:r>
          </a:p>
          <a:p>
            <a:pPr>
              <a:buNone/>
            </a:pPr>
            <a:r>
              <a:rPr lang="ru-RU" dirty="0" smtClean="0">
                <a:latin typeface="Times New Roman" pitchFamily="18" charset="0"/>
                <a:cs typeface="Times New Roman" pitchFamily="18" charset="0"/>
              </a:rPr>
              <a:t>   Иногда </a:t>
            </a:r>
            <a:r>
              <a:rPr lang="ru-RU" dirty="0">
                <a:latin typeface="Times New Roman" pitchFamily="18" charset="0"/>
                <a:cs typeface="Times New Roman" pitchFamily="18" charset="0"/>
              </a:rPr>
              <a:t>с субпродуктами смешивается совсем немного говядины или баранины. Подготовленный фарш накладывается в кишку. </a:t>
            </a:r>
            <a:r>
              <a:rPr lang="ru-RU" dirty="0">
                <a:latin typeface="Times New Roman" pitchFamily="18" charset="0"/>
                <a:cs typeface="Times New Roman" pitchFamily="18" charset="0"/>
              </a:rPr>
              <a:t>Тутырма</a:t>
            </a:r>
            <a:r>
              <a:rPr lang="ru-RU" dirty="0">
                <a:latin typeface="Times New Roman" pitchFamily="18" charset="0"/>
                <a:cs typeface="Times New Roman" pitchFamily="18" charset="0"/>
              </a:rPr>
              <a:t> варится в воде или бульоне. Подают обычно в горячем виде. Если остается, то надо разогревать.</a:t>
            </a:r>
          </a:p>
          <a:p>
            <a:endParaRPr lang="ru-RU" dirty="0"/>
          </a:p>
        </p:txBody>
      </p:sp>
    </p:spTree>
    <p:extLst>
      <p:ext uri="{BB962C8B-B14F-4D97-AF65-F5344CB8AC3E}">
        <p14:creationId xmlns:p14="http://schemas.microsoft.com/office/powerpoint/2010/main" xmlns="" val="39535937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3371466A-FC34-4C17-9BAD-85704E533284}"/>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2565069" y="696661"/>
            <a:ext cx="7469579" cy="5814442"/>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BA138558-0964-4964-BC98-CEA4A63A7667}"/>
              </a:ext>
            </a:extLst>
          </p:cNvPr>
          <p:cNvSpPr/>
          <p:nvPr/>
        </p:nvSpPr>
        <p:spPr>
          <a:xfrm>
            <a:off x="1914546" y="829580"/>
            <a:ext cx="6096000" cy="1015663"/>
          </a:xfrm>
          <a:prstGeom prst="rect">
            <a:avLst/>
          </a:prstGeom>
        </p:spPr>
        <p:txBody>
          <a:bodyPr>
            <a:spAutoFit/>
          </a:bodyPr>
          <a:lstStyle/>
          <a:p>
            <a:pPr algn="ctr"/>
            <a:r>
              <a:rPr lang="ru-RU" sz="6000" b="1" i="1" dirty="0">
                <a:solidFill>
                  <a:schemeClr val="bg1"/>
                </a:solidFill>
                <a:latin typeface="Roboto"/>
                <a:ea typeface="Times New Roman" panose="02020603050405020304" pitchFamily="18" charset="0"/>
                <a:cs typeface="Times New Roman" panose="02020603050405020304" pitchFamily="18" charset="0"/>
              </a:rPr>
              <a:t>Перямячи</a:t>
            </a:r>
            <a:endParaRPr lang="ru-RU" sz="6000" b="1" i="1" dirty="0">
              <a:solidFill>
                <a:schemeClr val="bg1"/>
              </a:solidFill>
            </a:endParaRPr>
          </a:p>
        </p:txBody>
      </p:sp>
    </p:spTree>
    <p:extLst>
      <p:ext uri="{BB962C8B-B14F-4D97-AF65-F5344CB8AC3E}">
        <p14:creationId xmlns:p14="http://schemas.microsoft.com/office/powerpoint/2010/main" xmlns="" val="8527039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068CE54-B064-4393-A6A0-8BBC6F74CF70}"/>
              </a:ext>
            </a:extLst>
          </p:cNvPr>
          <p:cNvSpPr>
            <a:spLocks noGrp="1"/>
          </p:cNvSpPr>
          <p:nvPr>
            <p:ph idx="1"/>
          </p:nvPr>
        </p:nvSpPr>
        <p:spPr>
          <a:xfrm>
            <a:off x="1460664" y="914400"/>
            <a:ext cx="9322131" cy="5167561"/>
          </a:xfrm>
          <a:solidFill>
            <a:srgbClr val="00CC00"/>
          </a:solidFill>
        </p:spPr>
        <p:txBody>
          <a:bodyPr>
            <a:normAutofit fontScale="92500" lnSpcReduction="10000"/>
          </a:bodyPr>
          <a:lstStyle/>
          <a:p>
            <a:pPr>
              <a:buNone/>
            </a:pPr>
            <a:r>
              <a:rPr lang="ru-RU" dirty="0" smtClean="0">
                <a:latin typeface="Times New Roman" pitchFamily="18" charset="0"/>
                <a:cs typeface="Times New Roman" pitchFamily="18" charset="0"/>
              </a:rPr>
              <a:t>  Кто </a:t>
            </a:r>
            <a:r>
              <a:rPr lang="ru-RU" dirty="0">
                <a:latin typeface="Times New Roman" pitchFamily="18" charset="0"/>
                <a:cs typeface="Times New Roman" pitchFamily="18" charset="0"/>
              </a:rPr>
              <a:t>не знает открытых татарских пирожков, которые называются </a:t>
            </a:r>
            <a:r>
              <a:rPr lang="ru-RU" dirty="0">
                <a:latin typeface="Times New Roman" pitchFamily="18" charset="0"/>
                <a:cs typeface="Times New Roman" pitchFamily="18" charset="0"/>
              </a:rPr>
              <a:t>перемячи</a:t>
            </a:r>
            <a:r>
              <a:rPr lang="ru-RU" dirty="0">
                <a:latin typeface="Times New Roman" pitchFamily="18" charset="0"/>
                <a:cs typeface="Times New Roman" pitchFamily="18" charset="0"/>
              </a:rPr>
              <a:t>, тот непременно должен их приготовить и попробовать. Иногда говорят, что это татарские беляши.</a:t>
            </a:r>
          </a:p>
          <a:p>
            <a:pPr>
              <a:buNone/>
            </a:pPr>
            <a:r>
              <a:rPr lang="ru-RU" dirty="0" smtClean="0">
                <a:latin typeface="Times New Roman" pitchFamily="18" charset="0"/>
                <a:cs typeface="Times New Roman" pitchFamily="18" charset="0"/>
              </a:rPr>
              <a:t>   Выпечка </a:t>
            </a:r>
            <a:r>
              <a:rPr lang="ru-RU" dirty="0">
                <a:latin typeface="Times New Roman" pitchFamily="18" charset="0"/>
                <a:cs typeface="Times New Roman" pitchFamily="18" charset="0"/>
              </a:rPr>
              <a:t>с обязательным добавлением мяса, хотя в современном варианте может встречаться в начинке картофель, творог. У круглых пирожков свои особенности. Тесто может использоваться любое (как дрожжевое, так и обычное на соде), но обжариваются они непременно во фритюре. Берется много масла или бараний жир.</a:t>
            </a:r>
          </a:p>
          <a:p>
            <a:pPr>
              <a:buNone/>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Говорят, что эта выпечка напоминает солнце своей формой. Она действительно круглая, а на внешней стороне оставляется дырочка. Так мясо быстрее прожаривается и напитывается маслом, поэтому оно очень сочное. Подают на стол горячими. К ним подходит не чай, а бульон или соус, может также предлагаться айран или </a:t>
            </a:r>
            <a:r>
              <a:rPr lang="ru-RU" dirty="0">
                <a:latin typeface="Times New Roman" pitchFamily="18" charset="0"/>
                <a:cs typeface="Times New Roman" pitchFamily="18" charset="0"/>
              </a:rPr>
              <a:t>катык</a:t>
            </a:r>
            <a:r>
              <a:rPr lang="ru-RU" dirty="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xmlns="" val="22563888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1767AEB8-8899-464A-91D8-BB4A13B99166}"/>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051626" y="867662"/>
            <a:ext cx="10160000" cy="5003800"/>
          </a:xfrm>
        </p:spPr>
      </p:pic>
      <p:sp>
        <p:nvSpPr>
          <p:cNvPr id="6" name="Прямоугольник 5">
            <a:extLst>
              <a:ext uri="{FF2B5EF4-FFF2-40B4-BE49-F238E27FC236}">
                <a16:creationId xmlns:a16="http://schemas.microsoft.com/office/drawing/2014/main" xmlns="" id="{FDF54A5E-13CE-4001-BF98-C85A3357A71F}"/>
              </a:ext>
            </a:extLst>
          </p:cNvPr>
          <p:cNvSpPr/>
          <p:nvPr/>
        </p:nvSpPr>
        <p:spPr>
          <a:xfrm>
            <a:off x="3326431" y="4465886"/>
            <a:ext cx="6096000" cy="1015663"/>
          </a:xfrm>
          <a:prstGeom prst="rect">
            <a:avLst/>
          </a:prstGeom>
        </p:spPr>
        <p:txBody>
          <a:bodyPr>
            <a:spAutoFit/>
          </a:bodyPr>
          <a:lstStyle/>
          <a:p>
            <a:r>
              <a:rPr lang="ru-RU" sz="6000" b="1" i="1" dirty="0">
                <a:solidFill>
                  <a:schemeClr val="bg1"/>
                </a:solidFill>
                <a:latin typeface="Roboto"/>
                <a:ea typeface="Times New Roman" panose="02020603050405020304" pitchFamily="18" charset="0"/>
                <a:cs typeface="Times New Roman" panose="02020603050405020304" pitchFamily="18" charset="0"/>
              </a:rPr>
              <a:t>Казылык</a:t>
            </a:r>
            <a:endParaRPr lang="ru-RU" sz="6000" b="1" i="1" dirty="0">
              <a:solidFill>
                <a:schemeClr val="bg1"/>
              </a:solidFill>
            </a:endParaRPr>
          </a:p>
        </p:txBody>
      </p:sp>
    </p:spTree>
    <p:extLst>
      <p:ext uri="{BB962C8B-B14F-4D97-AF65-F5344CB8AC3E}">
        <p14:creationId xmlns:p14="http://schemas.microsoft.com/office/powerpoint/2010/main" xmlns="" val="1949639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9E1B3F5-DBAE-4456-9A46-CE3A7F6BF056}"/>
              </a:ext>
            </a:extLst>
          </p:cNvPr>
          <p:cNvSpPr>
            <a:spLocks noGrp="1"/>
          </p:cNvSpPr>
          <p:nvPr>
            <p:ph idx="1"/>
          </p:nvPr>
        </p:nvSpPr>
        <p:spPr>
          <a:xfrm>
            <a:off x="1377538" y="890648"/>
            <a:ext cx="9477497" cy="4940135"/>
          </a:xfrm>
          <a:solidFill>
            <a:srgbClr val="33CC33"/>
          </a:solidFill>
        </p:spPr>
        <p:txBody>
          <a:bodyPr>
            <a:normAutofit fontScale="92500" lnSpcReduction="20000"/>
          </a:bodyPr>
          <a:lstStyle/>
          <a:p>
            <a:pPr>
              <a:buNone/>
            </a:pPr>
            <a:r>
              <a:rPr lang="ru-RU" dirty="0" smtClean="0"/>
              <a:t>   </a:t>
            </a:r>
            <a:r>
              <a:rPr lang="ru-RU" dirty="0" smtClean="0">
                <a:latin typeface="Times New Roman" pitchFamily="18" charset="0"/>
                <a:cs typeface="Times New Roman" pitchFamily="18" charset="0"/>
              </a:rPr>
              <a:t>Нет </a:t>
            </a:r>
            <a:r>
              <a:rPr lang="ru-RU" dirty="0">
                <a:latin typeface="Times New Roman" pitchFamily="18" charset="0"/>
                <a:cs typeface="Times New Roman" pitchFamily="18" charset="0"/>
              </a:rPr>
              <a:t>вкуснее колбасы, чем </a:t>
            </a:r>
            <a:r>
              <a:rPr lang="ru-RU" dirty="0">
                <a:latin typeface="Times New Roman" pitchFamily="18" charset="0"/>
                <a:cs typeface="Times New Roman" pitchFamily="18" charset="0"/>
              </a:rPr>
              <a:t>казылык</a:t>
            </a:r>
            <a:r>
              <a:rPr lang="ru-RU" dirty="0">
                <a:latin typeface="Times New Roman" pitchFamily="18" charset="0"/>
                <a:cs typeface="Times New Roman" pitchFamily="18" charset="0"/>
              </a:rPr>
              <a:t>. В этом уверен каждый татарин, стремящийся иметь в доме кусочек натуральной колбаски из конины для гостей, которые достойны лучших блюд. В состав дорогого деликатеса входит чистое мясо, к которому добавляются специи. Готовится колбаса всегда с запасом. Всю семью привлекают к процессу, потому что так требуют местные традиции.</a:t>
            </a:r>
          </a:p>
          <a:p>
            <a:pPr>
              <a:buNone/>
            </a:pPr>
            <a:r>
              <a:rPr lang="ru-RU" dirty="0" smtClean="0">
                <a:latin typeface="Times New Roman" pitchFamily="18" charset="0"/>
                <a:cs typeface="Times New Roman" pitchFamily="18" charset="0"/>
              </a:rPr>
              <a:t>   Чтобы </a:t>
            </a:r>
            <a:r>
              <a:rPr lang="ru-RU" dirty="0">
                <a:latin typeface="Times New Roman" pitchFamily="18" charset="0"/>
                <a:cs typeface="Times New Roman" pitchFamily="18" charset="0"/>
              </a:rPr>
              <a:t>дома сделать </a:t>
            </a:r>
            <a:r>
              <a:rPr lang="ru-RU" dirty="0">
                <a:latin typeface="Times New Roman" pitchFamily="18" charset="0"/>
                <a:cs typeface="Times New Roman" pitchFamily="18" charset="0"/>
              </a:rPr>
              <a:t>казылык</a:t>
            </a:r>
            <a:r>
              <a:rPr lang="ru-RU" dirty="0">
                <a:latin typeface="Times New Roman" pitchFamily="18" charset="0"/>
                <a:cs typeface="Times New Roman" pitchFamily="18" charset="0"/>
              </a:rPr>
              <a:t>, необходимо мелко порезать конину. К ней добавляется жир, соль и натуральные приправы (обычно исключительно черный перец). Масса закладывается в кишку лошади. Затем готовое изделие с обеих сторон завязывается. Потом ее надо вялить не менее 1,5-2 месяцев на чердаке, где не бывает сквозняка. Готовый продукт может храниться месяцами</a:t>
            </a:r>
            <a:r>
              <a:rPr lang="ru-RU" dirty="0"/>
              <a:t>. Едят как в сыром виде, так и добавляют в супы.</a:t>
            </a:r>
          </a:p>
          <a:p>
            <a:endParaRPr lang="ru-RU" dirty="0"/>
          </a:p>
        </p:txBody>
      </p:sp>
    </p:spTree>
    <p:extLst>
      <p:ext uri="{BB962C8B-B14F-4D97-AF65-F5344CB8AC3E}">
        <p14:creationId xmlns:p14="http://schemas.microsoft.com/office/powerpoint/2010/main" xmlns="" val="20702924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044B7A91-5CE1-46A0-8586-51BE0FE80CE6}"/>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083213" y="685800"/>
            <a:ext cx="9762978" cy="5486400"/>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CBBC6D4C-AEC8-40C0-88EB-41BA1D807A79}"/>
              </a:ext>
            </a:extLst>
          </p:cNvPr>
          <p:cNvSpPr/>
          <p:nvPr/>
        </p:nvSpPr>
        <p:spPr>
          <a:xfrm>
            <a:off x="4750191" y="4105894"/>
            <a:ext cx="6096000" cy="2062103"/>
          </a:xfrm>
          <a:prstGeom prst="rect">
            <a:avLst/>
          </a:prstGeom>
        </p:spPr>
        <p:txBody>
          <a:bodyPr>
            <a:spAutoFit/>
          </a:bodyPr>
          <a:lstStyle/>
          <a:p>
            <a:r>
              <a:rPr lang="ru-RU"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rPr>
              <a:t>Японскую кухню невозможно представить без суши. Состоит это блюдо из риса и начинки из мяса, овощей или рыбы</a:t>
            </a:r>
            <a:endParaRPr lang="ru-RU"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368568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9" name="Объект 8">
            <a:extLst>
              <a:ext uri="{FF2B5EF4-FFF2-40B4-BE49-F238E27FC236}">
                <a16:creationId xmlns:a16="http://schemas.microsoft.com/office/drawing/2014/main" xmlns="" id="{60605D3E-537A-4CF0-806B-CA77B44A4B45}"/>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865985" y="391887"/>
            <a:ext cx="10520051" cy="5500070"/>
          </a:xfrm>
          <a:prstGeom prst="rect">
            <a:avLst/>
          </a:prstGeom>
          <a:ln>
            <a:noFill/>
          </a:ln>
          <a:effectLst>
            <a:softEdge rad="112500"/>
          </a:effectLst>
        </p:spPr>
      </p:pic>
      <p:sp>
        <p:nvSpPr>
          <p:cNvPr id="10" name="Прямоугольник 9">
            <a:extLst>
              <a:ext uri="{FF2B5EF4-FFF2-40B4-BE49-F238E27FC236}">
                <a16:creationId xmlns:a16="http://schemas.microsoft.com/office/drawing/2014/main" xmlns="" id="{4F4F75DC-A03B-46CF-885D-3D99E29A3B72}"/>
              </a:ext>
            </a:extLst>
          </p:cNvPr>
          <p:cNvSpPr/>
          <p:nvPr/>
        </p:nvSpPr>
        <p:spPr>
          <a:xfrm>
            <a:off x="5137387" y="388919"/>
            <a:ext cx="6086621" cy="2308324"/>
          </a:xfrm>
          <a:prstGeom prst="rect">
            <a:avLst/>
          </a:prstGeom>
        </p:spPr>
        <p:txBody>
          <a:bodyPr wrap="square">
            <a:spAutoFit/>
          </a:bodyPr>
          <a:lstStyle/>
          <a:p>
            <a:pPr algn="ctr"/>
            <a:r>
              <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rPr>
              <a:t>Круассан</a:t>
            </a:r>
            <a:endPar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endParaRPr>
          </a:p>
          <a:p>
            <a:r>
              <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rPr>
              <a:t>     Именно </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rPr>
              <a:t>из Франции пришла к нам </a:t>
            </a:r>
            <a:endPar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endParaRPr>
          </a:p>
          <a:p>
            <a:r>
              <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rPr>
              <a:t>эта </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rPr>
              <a:t>хрустящая выпечка с разнообразными начинками. </a:t>
            </a:r>
            <a:endPar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endParaRPr>
          </a:p>
          <a:p>
            <a:r>
              <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rPr>
              <a:t>У </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ea typeface="Calibri" panose="020F0502020204030204" pitchFamily="34" charset="0"/>
              </a:rPr>
              <a:t>французов кофе с круассаном является традиционным завтраком</a:t>
            </a:r>
            <a:endPar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292121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2A3BF1A5-1388-43C7-81E5-D071E46D43A5}"/>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438042" y="403762"/>
            <a:ext cx="11208362" cy="5663799"/>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A2EE922C-5740-4DEC-B3DA-125BDB0D2E93}"/>
              </a:ext>
            </a:extLst>
          </p:cNvPr>
          <p:cNvSpPr/>
          <p:nvPr/>
        </p:nvSpPr>
        <p:spPr>
          <a:xfrm>
            <a:off x="5003409" y="3698851"/>
            <a:ext cx="6096000" cy="2164567"/>
          </a:xfrm>
          <a:prstGeom prst="rect">
            <a:avLst/>
          </a:prstGeom>
        </p:spPr>
        <p:txBody>
          <a:bodyPr>
            <a:spAutoFit/>
          </a:bodyPr>
          <a:lstStyle/>
          <a:p>
            <a:pPr algn="ctr">
              <a:lnSpc>
                <a:spcPct val="107000"/>
              </a:lnSpc>
              <a:spcAft>
                <a:spcPts val="800"/>
              </a:spcAft>
            </a:pPr>
            <a:r>
              <a:rPr lang="ru-RU"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rPr>
              <a:t>Паста и пицца — два самых популярных по всему миру блюда, которые подарила нам солнечная </a:t>
            </a:r>
            <a:r>
              <a:rPr lang="ru-RU"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rPr>
              <a:t>Италия</a:t>
            </a:r>
            <a:endParaRPr lang="ru-RU"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8922405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B7ADCFFF-AC90-4DC7-A02D-8B6F914C1746}"/>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508167" y="908532"/>
            <a:ext cx="9345332" cy="5311945"/>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4CBD9D61-67E1-4EA3-AEC6-0856BAE25875}"/>
              </a:ext>
            </a:extLst>
          </p:cNvPr>
          <p:cNvSpPr/>
          <p:nvPr/>
        </p:nvSpPr>
        <p:spPr>
          <a:xfrm>
            <a:off x="1650670" y="4100532"/>
            <a:ext cx="8470576" cy="1938992"/>
          </a:xfrm>
          <a:prstGeom prst="rect">
            <a:avLst/>
          </a:prstGeom>
        </p:spPr>
        <p:txBody>
          <a:bodyPr wrap="square">
            <a:spAutoFit/>
          </a:bodyPr>
          <a:lstStyle/>
          <a:p>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rPr>
              <a:t>Одна из первых ассоциаций, возникающих при упоминании русской кухни, конечно же, пельмени. </a:t>
            </a:r>
            <a:endPar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endParaRPr>
          </a:p>
          <a:p>
            <a:r>
              <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rPr>
              <a:t>Блюдо </a:t>
            </a:r>
            <a:r>
              <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rPr>
              <a:t>из пресного теста с начинкой из рубленого мяса не отказался бы попробовать ни один иностранец, мечтающий однажды доехать до необъятной </a:t>
            </a:r>
            <a:r>
              <a:rPr lang="ru-RU"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ea typeface="Calibri" panose="020F0502020204030204" pitchFamily="34" charset="0"/>
                <a:cs typeface="Times New Roman" pitchFamily="18" charset="0"/>
              </a:rPr>
              <a:t>России</a:t>
            </a:r>
            <a:endParaRPr lang="ru-RU"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3337984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A26F9FFC-758E-42EB-B28B-819AC8E2E237}"/>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362837" y="382751"/>
            <a:ext cx="10410092" cy="5570806"/>
          </a:xfrm>
          <a:prstGeom prst="rect">
            <a:avLst/>
          </a:prstGeom>
          <a:ln>
            <a:noFill/>
          </a:ln>
          <a:effectLst>
            <a:softEdge rad="112500"/>
          </a:effectLst>
        </p:spPr>
      </p:pic>
      <p:sp>
        <p:nvSpPr>
          <p:cNvPr id="6" name="Прямоугольник 5">
            <a:extLst>
              <a:ext uri="{FF2B5EF4-FFF2-40B4-BE49-F238E27FC236}">
                <a16:creationId xmlns:a16="http://schemas.microsoft.com/office/drawing/2014/main" xmlns="" id="{00E5FE99-8FE3-459B-9A1B-2C0F9981194B}"/>
              </a:ext>
            </a:extLst>
          </p:cNvPr>
          <p:cNvSpPr/>
          <p:nvPr/>
        </p:nvSpPr>
        <p:spPr>
          <a:xfrm>
            <a:off x="1377539" y="492795"/>
            <a:ext cx="8607783" cy="3319498"/>
          </a:xfrm>
          <a:prstGeom prst="rect">
            <a:avLst/>
          </a:prstGeom>
        </p:spPr>
        <p:txBody>
          <a:bodyPr wrap="square">
            <a:spAutoFit/>
          </a:bodyPr>
          <a:lstStyle/>
          <a:p>
            <a:pPr algn="ctr">
              <a:lnSpc>
                <a:spcPct val="107000"/>
              </a:lnSpc>
              <a:spcAft>
                <a:spcPts val="800"/>
              </a:spcAft>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anose="020F0502020204030204" pitchFamily="34" charset="0"/>
                <a:cs typeface="Times New Roman" pitchFamily="18" charset="0"/>
              </a:rPr>
              <a:t>Россия – многонациональная страна, здесь можно отведать самые разные, порой весьма экзотические, блюда многих народностей – от татарского </a:t>
            </a: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anose="020F0502020204030204" pitchFamily="34" charset="0"/>
                <a:cs typeface="Times New Roman" pitchFamily="18" charset="0"/>
              </a:rPr>
              <a:t>чак-чака</a:t>
            </a: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anose="020F0502020204030204" pitchFamily="34" charset="0"/>
                <a:cs typeface="Times New Roman" pitchFamily="18" charset="0"/>
              </a:rPr>
              <a:t> (десерт из теста с медом) до якутской строганины (свежезамороженная рыба или мясо). Традиционные блюда русской кухни вы найдете в любом уголке </a:t>
            </a: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anose="020F0502020204030204" pitchFamily="34" charset="0"/>
                <a:cs typeface="Times New Roman" pitchFamily="18" charset="0"/>
              </a:rPr>
              <a:t>страны</a:t>
            </a:r>
            <a:endPar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7787514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9E785CB5-9EB6-40FF-BBC7-CE24B2F73F06}"/>
              </a:ext>
            </a:extLst>
          </p:cNvPr>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1531916" y="721538"/>
            <a:ext cx="9103076" cy="5453631"/>
          </a:xfrm>
        </p:spPr>
      </p:pic>
      <p:sp>
        <p:nvSpPr>
          <p:cNvPr id="6" name="Прямоугольник 5">
            <a:extLst>
              <a:ext uri="{FF2B5EF4-FFF2-40B4-BE49-F238E27FC236}">
                <a16:creationId xmlns:a16="http://schemas.microsoft.com/office/drawing/2014/main" xmlns="" id="{1827A84F-922A-48D1-A3FD-5C34DB7530C0}"/>
              </a:ext>
            </a:extLst>
          </p:cNvPr>
          <p:cNvSpPr/>
          <p:nvPr/>
        </p:nvSpPr>
        <p:spPr>
          <a:xfrm>
            <a:off x="2885704" y="1975165"/>
            <a:ext cx="6258296" cy="3139321"/>
          </a:xfrm>
          <a:prstGeom prst="rect">
            <a:avLst/>
          </a:prstGeom>
        </p:spPr>
        <p:txBody>
          <a:bodyPr wrap="square">
            <a:spAutoFit/>
          </a:bodyPr>
          <a:lstStyle/>
          <a:p>
            <a:pPr algn="ctr"/>
            <a:r>
              <a:rPr lang="ru-RU" sz="6600" b="1" dirty="0">
                <a:solidFill>
                  <a:srgbClr val="00CC00"/>
                </a:solidFill>
                <a:latin typeface="Roboto"/>
                <a:ea typeface="Times New Roman" panose="02020603050405020304" pitchFamily="18" charset="0"/>
                <a:cs typeface="Times New Roman" panose="02020603050405020304" pitchFamily="18" charset="0"/>
              </a:rPr>
              <a:t>Татарская</a:t>
            </a:r>
            <a:r>
              <a:rPr lang="ru-RU" sz="6600" b="1" dirty="0">
                <a:solidFill>
                  <a:srgbClr val="000000"/>
                </a:solidFill>
                <a:latin typeface="Roboto"/>
                <a:ea typeface="Times New Roman" panose="02020603050405020304" pitchFamily="18" charset="0"/>
                <a:cs typeface="Times New Roman" panose="02020603050405020304" pitchFamily="18" charset="0"/>
              </a:rPr>
              <a:t> </a:t>
            </a:r>
            <a:r>
              <a:rPr lang="ru-RU" sz="6600" b="1" dirty="0">
                <a:solidFill>
                  <a:schemeClr val="bg1"/>
                </a:solidFill>
                <a:latin typeface="Roboto"/>
                <a:ea typeface="Times New Roman" panose="02020603050405020304" pitchFamily="18" charset="0"/>
                <a:cs typeface="Times New Roman" panose="02020603050405020304" pitchFamily="18" charset="0"/>
              </a:rPr>
              <a:t>национальная</a:t>
            </a:r>
            <a:r>
              <a:rPr lang="ru-RU" sz="6600" b="1" dirty="0">
                <a:solidFill>
                  <a:srgbClr val="000000"/>
                </a:solidFill>
                <a:latin typeface="Roboto"/>
                <a:ea typeface="Times New Roman" panose="02020603050405020304" pitchFamily="18" charset="0"/>
                <a:cs typeface="Times New Roman" panose="02020603050405020304" pitchFamily="18" charset="0"/>
              </a:rPr>
              <a:t> </a:t>
            </a:r>
            <a:r>
              <a:rPr lang="ru-RU" sz="6600" b="1" dirty="0">
                <a:solidFill>
                  <a:srgbClr val="FF0000"/>
                </a:solidFill>
                <a:latin typeface="Roboto"/>
                <a:ea typeface="Times New Roman" panose="02020603050405020304" pitchFamily="18" charset="0"/>
                <a:cs typeface="Times New Roman" panose="02020603050405020304" pitchFamily="18" charset="0"/>
              </a:rPr>
              <a:t>кухня</a:t>
            </a:r>
            <a:endParaRPr lang="ru-RU" sz="6600" b="1" dirty="0">
              <a:solidFill>
                <a:srgbClr val="FF0000"/>
              </a:solidFill>
            </a:endParaRPr>
          </a:p>
        </p:txBody>
      </p:sp>
    </p:spTree>
    <p:extLst>
      <p:ext uri="{BB962C8B-B14F-4D97-AF65-F5344CB8AC3E}">
        <p14:creationId xmlns:p14="http://schemas.microsoft.com/office/powerpoint/2010/main" xmlns="" val="4159671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14A3A47-40AE-47A3-A78B-9A6C42A2378B}"/>
              </a:ext>
            </a:extLst>
          </p:cNvPr>
          <p:cNvSpPr>
            <a:spLocks noGrp="1"/>
          </p:cNvSpPr>
          <p:nvPr>
            <p:ph idx="1"/>
          </p:nvPr>
        </p:nvSpPr>
        <p:spPr>
          <a:xfrm>
            <a:off x="1353787" y="890649"/>
            <a:ext cx="9833758" cy="5058889"/>
          </a:xfrm>
          <a:solidFill>
            <a:srgbClr val="00CC00"/>
          </a:solidFill>
        </p:spPr>
        <p:txBody>
          <a:bodyPr>
            <a:normAutofit/>
          </a:bodyPr>
          <a:lstStyle/>
          <a:p>
            <a:pPr algn="ctr">
              <a:buNone/>
            </a:pPr>
            <a:r>
              <a:rPr lang="ru-RU" b="1" dirty="0" smtClean="0">
                <a:latin typeface="Times New Roman" pitchFamily="18" charset="0"/>
                <a:cs typeface="Times New Roman" pitchFamily="18" charset="0"/>
              </a:rPr>
              <a:t>  Татарская </a:t>
            </a:r>
            <a:r>
              <a:rPr lang="ru-RU" b="1" dirty="0">
                <a:latin typeface="Times New Roman" pitchFamily="18" charset="0"/>
                <a:cs typeface="Times New Roman" pitchFamily="18" charset="0"/>
              </a:rPr>
              <a:t>национальная кухня – это гордость и достояние страны, ее важная составляющая и даже в какой-то мере достопримечательность. Блюда татары готовят с душой, обязательно соблюдая обычаи. В Татарстане принято угощать тех, кто зашел в дом не только по приглашению, но и </a:t>
            </a:r>
            <a:r>
              <a:rPr lang="ru-RU" b="1" dirty="0" smtClean="0">
                <a:latin typeface="Times New Roman" pitchFamily="18" charset="0"/>
                <a:cs typeface="Times New Roman" pitchFamily="18" charset="0"/>
              </a:rPr>
              <a:t>случайно.</a:t>
            </a:r>
          </a:p>
          <a:p>
            <a:pPr algn="ctr">
              <a:buNone/>
            </a:pPr>
            <a:r>
              <a:rPr lang="ru-RU" b="1" dirty="0" smtClean="0">
                <a:latin typeface="Times New Roman" pitchFamily="18" charset="0"/>
                <a:cs typeface="Times New Roman" pitchFamily="18" charset="0"/>
              </a:rPr>
              <a:t>Хозяйка всегда подаст на стол все самое лучшее. Чтобы понять тонкости приготовления, надо знать, какие особенности имеет татарская национальная кухня. ТОП 8 вкусных блюд для тех, кто хочет побаловать себя деликатесами, которые так любимы в Казани и ее окрестностях.</a:t>
            </a:r>
          </a:p>
          <a:p>
            <a:pPr marL="0" indent="0">
              <a:buNone/>
            </a:pPr>
            <a:endParaRPr lang="ru-RU" dirty="0"/>
          </a:p>
        </p:txBody>
      </p:sp>
    </p:spTree>
    <p:extLst>
      <p:ext uri="{BB962C8B-B14F-4D97-AF65-F5344CB8AC3E}">
        <p14:creationId xmlns:p14="http://schemas.microsoft.com/office/powerpoint/2010/main" xmlns="" val="178489014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TotalTime>
  <Words>1483</Words>
  <Application>Microsoft Office PowerPoint</Application>
  <PresentationFormat>Произвольный</PresentationFormat>
  <Paragraphs>53</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 Татарские национальные блюда  </vt:lpstr>
      <vt:lpstr>Традиционные блюда мира</vt:lpstr>
      <vt:lpstr>Слайд 3</vt:lpstr>
      <vt:lpstr>Слайд 4</vt:lpstr>
      <vt:lpstr>Слайд 5</vt:lpstr>
      <vt:lpstr>Слайд 6</vt:lpstr>
      <vt:lpstr>Слайд 7</vt:lpstr>
      <vt:lpstr>Слайд 8</vt:lpstr>
      <vt:lpstr>Слайд 9</vt:lpstr>
      <vt:lpstr> Особенности татарской кухни </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Татарские национальные блюда  </dc:title>
  <dc:creator>я</dc:creator>
  <cp:lastModifiedBy>ХозяиН</cp:lastModifiedBy>
  <cp:revision>23</cp:revision>
  <dcterms:created xsi:type="dcterms:W3CDTF">2020-04-15T18:01:53Z</dcterms:created>
  <dcterms:modified xsi:type="dcterms:W3CDTF">2020-04-17T16:07:04Z</dcterms:modified>
</cp:coreProperties>
</file>